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89" r:id="rId2"/>
  </p:sldMasterIdLst>
  <p:notesMasterIdLst>
    <p:notesMasterId r:id="rId31"/>
  </p:notesMasterIdLst>
  <p:sldIdLst>
    <p:sldId id="256" r:id="rId3"/>
    <p:sldId id="257" r:id="rId4"/>
    <p:sldId id="258" r:id="rId5"/>
    <p:sldId id="28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84" r:id="rId3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Roboto Light" panose="02000000000000000000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8288"/>
    <a:srgbClr val="0B5F6E"/>
    <a:srgbClr val="7BC3E9"/>
    <a:srgbClr val="676E7E"/>
    <a:srgbClr val="BCBAB1"/>
    <a:srgbClr val="284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5" autoAdjust="0"/>
    <p:restoredTop sz="94660"/>
  </p:normalViewPr>
  <p:slideViewPr>
    <p:cSldViewPr snapToGrid="0">
      <p:cViewPr varScale="1">
        <p:scale>
          <a:sx n="94" d="100"/>
          <a:sy n="94" d="100"/>
        </p:scale>
        <p:origin x="160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1483b4b311_1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g21483b4b311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1483b4b311_1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g21483b4b311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El estado actual de cada meta está finalizado, lo mismo que las tendencias y los puntos de referencia. Por ende hoy nos centraremos en presiones y resiliencia solamente. Con esto queremos decir, que la formula de cada meta y las variables de cada una, no están bajo discusión ya que las mismas han sido construidas desde la propuesta de OHI global y </a:t>
            </a:r>
            <a:endParaRPr/>
          </a:p>
        </p:txBody>
      </p:sp>
      <p:sp>
        <p:nvSpPr>
          <p:cNvPr id="274" name="Google Shape;27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1483b4b31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1483b4b311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21483b4b311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2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9954799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4842215"/>
      </p:ext>
    </p:extLst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7339298"/>
      </p:ext>
    </p:extLst>
  </p:cSld>
  <p:clrMapOvr>
    <a:masterClrMapping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6513972"/>
      </p:ext>
    </p:extLst>
  </p:cSld>
  <p:clrMapOvr>
    <a:masterClrMapping/>
  </p:clrMapOvr>
  <p:transition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5537573"/>
      </p:ext>
    </p:extLst>
  </p:cSld>
  <p:clrMapOvr>
    <a:masterClrMapping/>
  </p:clrMapOvr>
  <p:transition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5460279"/>
      </p:ext>
    </p:extLst>
  </p:cSld>
  <p:clrMapOvr>
    <a:masterClrMapping/>
  </p:clrMapOvr>
  <p:transition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829838"/>
      </p:ext>
    </p:extLst>
  </p:cSld>
  <p:clrMapOvr>
    <a:masterClrMapping/>
  </p:clrMapOvr>
  <p:transition spd="med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1126411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106321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2665448"/>
      </p:ext>
    </p:extLst>
  </p:cSld>
  <p:clrMapOvr>
    <a:masterClrMapping/>
  </p:clrMapOvr>
  <p:transition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2183094"/>
      </p:ext>
    </p:extLst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and Content">
  <p:cSld name="28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698644" y="5029200"/>
            <a:ext cx="1739757" cy="9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4B4"/>
              </a:buClr>
              <a:buSzPts val="800"/>
              <a:buFont typeface="Roboto Light"/>
              <a:buNone/>
              <a:defRPr sz="800">
                <a:solidFill>
                  <a:srgbClr val="B4B4B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2"/>
          </p:nvPr>
        </p:nvSpPr>
        <p:spPr>
          <a:xfrm>
            <a:off x="2635802" y="5035549"/>
            <a:ext cx="1613026" cy="9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4B4"/>
              </a:buClr>
              <a:buSzPts val="800"/>
              <a:buFont typeface="Roboto Light"/>
              <a:buNone/>
              <a:defRPr sz="800">
                <a:solidFill>
                  <a:srgbClr val="B4B4B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3"/>
          </p:nvPr>
        </p:nvSpPr>
        <p:spPr>
          <a:xfrm>
            <a:off x="685801" y="4527549"/>
            <a:ext cx="1752600" cy="400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Font typeface="Roboto Light"/>
              <a:buNone/>
              <a:defRPr sz="1200" b="0" i="0">
                <a:solidFill>
                  <a:srgbClr val="F2F2F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4"/>
          </p:nvPr>
        </p:nvSpPr>
        <p:spPr>
          <a:xfrm>
            <a:off x="2635803" y="4527549"/>
            <a:ext cx="1601787" cy="400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Font typeface="Roboto Light"/>
              <a:buNone/>
              <a:defRPr sz="1200" b="0" i="0">
                <a:solidFill>
                  <a:srgbClr val="F2F2F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5"/>
          </p:nvPr>
        </p:nvSpPr>
        <p:spPr>
          <a:xfrm>
            <a:off x="4495801" y="5035549"/>
            <a:ext cx="1675229" cy="9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4B4"/>
              </a:buClr>
              <a:buSzPts val="800"/>
              <a:buFont typeface="Roboto Light"/>
              <a:buNone/>
              <a:defRPr sz="800">
                <a:solidFill>
                  <a:srgbClr val="B4B4B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6"/>
          </p:nvPr>
        </p:nvSpPr>
        <p:spPr>
          <a:xfrm>
            <a:off x="4495800" y="4527549"/>
            <a:ext cx="1663557" cy="400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Font typeface="Roboto Light"/>
              <a:buNone/>
              <a:defRPr sz="1200" b="0" i="0">
                <a:solidFill>
                  <a:srgbClr val="F2F2F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7"/>
          </p:nvPr>
        </p:nvSpPr>
        <p:spPr>
          <a:xfrm>
            <a:off x="6401436" y="5035549"/>
            <a:ext cx="1751964" cy="9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4B4"/>
              </a:buClr>
              <a:buSzPts val="800"/>
              <a:buFont typeface="Roboto Light"/>
              <a:buNone/>
              <a:defRPr sz="800">
                <a:solidFill>
                  <a:srgbClr val="B4B4B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8"/>
          </p:nvPr>
        </p:nvSpPr>
        <p:spPr>
          <a:xfrm>
            <a:off x="6401436" y="4527549"/>
            <a:ext cx="1739757" cy="400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Font typeface="Roboto Light"/>
              <a:buNone/>
              <a:defRPr sz="1200" b="0" i="0">
                <a:solidFill>
                  <a:srgbClr val="F2F2F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>
            <a:spLocks noGrp="1"/>
          </p:cNvSpPr>
          <p:nvPr>
            <p:ph type="pic" idx="9"/>
          </p:nvPr>
        </p:nvSpPr>
        <p:spPr>
          <a:xfrm>
            <a:off x="685801" y="2387600"/>
            <a:ext cx="1691999" cy="1930400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3"/>
          <p:cNvSpPr>
            <a:spLocks noGrp="1"/>
          </p:cNvSpPr>
          <p:nvPr>
            <p:ph type="pic" idx="13"/>
          </p:nvPr>
        </p:nvSpPr>
        <p:spPr>
          <a:xfrm>
            <a:off x="2590801" y="2387600"/>
            <a:ext cx="1691999" cy="193040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3"/>
          <p:cNvSpPr>
            <a:spLocks noGrp="1"/>
          </p:cNvSpPr>
          <p:nvPr>
            <p:ph type="pic" idx="14"/>
          </p:nvPr>
        </p:nvSpPr>
        <p:spPr>
          <a:xfrm>
            <a:off x="4480202" y="2387600"/>
            <a:ext cx="1691999" cy="19304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3"/>
          <p:cNvSpPr>
            <a:spLocks noGrp="1"/>
          </p:cNvSpPr>
          <p:nvPr>
            <p:ph type="pic" idx="15"/>
          </p:nvPr>
        </p:nvSpPr>
        <p:spPr>
          <a:xfrm>
            <a:off x="6385202" y="2387600"/>
            <a:ext cx="1691999" cy="19304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3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Calibri"/>
              <a:buNone/>
              <a:defRPr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body" idx="16"/>
          </p:nvPr>
        </p:nvSpPr>
        <p:spPr>
          <a:xfrm>
            <a:off x="609600" y="482600"/>
            <a:ext cx="5029200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98A5"/>
              </a:buClr>
              <a:buSzPts val="1100"/>
              <a:buFont typeface="Roboto Light"/>
              <a:buNone/>
              <a:defRPr sz="1100" b="0">
                <a:solidFill>
                  <a:srgbClr val="8D98A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sldNum" idx="12"/>
          </p:nvPr>
        </p:nvSpPr>
        <p:spPr>
          <a:xfrm>
            <a:off x="0" y="482601"/>
            <a:ext cx="457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0872935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and Content">
  <p:cSld name="24_Title and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1111884" y="2286000"/>
            <a:ext cx="3048000" cy="537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4B4"/>
              </a:buClr>
              <a:buSzPts val="900"/>
              <a:buFont typeface="Roboto Light"/>
              <a:buNone/>
              <a:defRPr sz="900" b="0">
                <a:solidFill>
                  <a:srgbClr val="B4B4B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2"/>
          </p:nvPr>
        </p:nvSpPr>
        <p:spPr>
          <a:xfrm>
            <a:off x="1112202" y="2997200"/>
            <a:ext cx="3048000" cy="537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4B4"/>
              </a:buClr>
              <a:buSzPts val="900"/>
              <a:buFont typeface="Roboto Light"/>
              <a:buNone/>
              <a:defRPr sz="900" b="0">
                <a:solidFill>
                  <a:srgbClr val="B4B4B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3"/>
          </p:nvPr>
        </p:nvSpPr>
        <p:spPr>
          <a:xfrm>
            <a:off x="1112520" y="3708400"/>
            <a:ext cx="3048000" cy="537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4B4"/>
              </a:buClr>
              <a:buSzPts val="900"/>
              <a:buFont typeface="Roboto Light"/>
              <a:buNone/>
              <a:defRPr sz="900" b="0">
                <a:solidFill>
                  <a:srgbClr val="B4B4B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body" idx="4"/>
          </p:nvPr>
        </p:nvSpPr>
        <p:spPr>
          <a:xfrm>
            <a:off x="1112520" y="4449234"/>
            <a:ext cx="3048000" cy="537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4B4"/>
              </a:buClr>
              <a:buSzPts val="900"/>
              <a:buFont typeface="Roboto Light"/>
              <a:buNone/>
              <a:defRPr sz="900" b="0">
                <a:solidFill>
                  <a:srgbClr val="B4B4B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5"/>
          </p:nvPr>
        </p:nvSpPr>
        <p:spPr>
          <a:xfrm>
            <a:off x="1112520" y="5130800"/>
            <a:ext cx="3048000" cy="537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4B4"/>
              </a:buClr>
              <a:buSzPts val="900"/>
              <a:buFont typeface="Roboto Light"/>
              <a:buNone/>
              <a:defRPr sz="900" b="0">
                <a:solidFill>
                  <a:srgbClr val="B4B4B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"/>
          <p:cNvSpPr>
            <a:spLocks noGrp="1"/>
          </p:cNvSpPr>
          <p:nvPr>
            <p:ph type="body" idx="6"/>
          </p:nvPr>
        </p:nvSpPr>
        <p:spPr>
          <a:xfrm>
            <a:off x="533400" y="2331721"/>
            <a:ext cx="468000" cy="467999"/>
          </a:xfrm>
          <a:prstGeom prst="roundRect">
            <a:avLst>
              <a:gd name="adj" fmla="val 50000"/>
            </a:avLst>
          </a:prstGeom>
          <a:solidFill>
            <a:srgbClr val="10AE99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  <a:defRPr sz="1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body" idx="7"/>
          </p:nvPr>
        </p:nvSpPr>
        <p:spPr>
          <a:xfrm>
            <a:off x="5257482" y="2286000"/>
            <a:ext cx="3048000" cy="537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4B4"/>
              </a:buClr>
              <a:buSzPts val="900"/>
              <a:buFont typeface="Roboto Light"/>
              <a:buNone/>
              <a:defRPr sz="900" b="0">
                <a:solidFill>
                  <a:srgbClr val="B4B4B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8"/>
          </p:nvPr>
        </p:nvSpPr>
        <p:spPr>
          <a:xfrm>
            <a:off x="5257800" y="2997200"/>
            <a:ext cx="3048000" cy="537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4B4"/>
              </a:buClr>
              <a:buSzPts val="900"/>
              <a:buFont typeface="Roboto Light"/>
              <a:buNone/>
              <a:defRPr sz="900" b="0">
                <a:solidFill>
                  <a:srgbClr val="B4B4B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9"/>
          </p:nvPr>
        </p:nvSpPr>
        <p:spPr>
          <a:xfrm>
            <a:off x="5257800" y="3708400"/>
            <a:ext cx="3048000" cy="537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4B4"/>
              </a:buClr>
              <a:buSzPts val="900"/>
              <a:buFont typeface="Roboto Light"/>
              <a:buNone/>
              <a:defRPr sz="900" b="0">
                <a:solidFill>
                  <a:srgbClr val="B4B4B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3"/>
          </p:nvPr>
        </p:nvSpPr>
        <p:spPr>
          <a:xfrm>
            <a:off x="5257800" y="4449234"/>
            <a:ext cx="3048000" cy="537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4B4"/>
              </a:buClr>
              <a:buSzPts val="900"/>
              <a:buFont typeface="Roboto Light"/>
              <a:buNone/>
              <a:defRPr sz="900" b="0">
                <a:solidFill>
                  <a:srgbClr val="B4B4B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4"/>
          </p:nvPr>
        </p:nvSpPr>
        <p:spPr>
          <a:xfrm>
            <a:off x="5257800" y="5130800"/>
            <a:ext cx="3048000" cy="537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4B4"/>
              </a:buClr>
              <a:buSzPts val="900"/>
              <a:buFont typeface="Roboto Light"/>
              <a:buNone/>
              <a:defRPr sz="900" b="0">
                <a:solidFill>
                  <a:srgbClr val="B4B4B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>
            <a:spLocks noGrp="1"/>
          </p:cNvSpPr>
          <p:nvPr>
            <p:ph type="body" idx="15"/>
          </p:nvPr>
        </p:nvSpPr>
        <p:spPr>
          <a:xfrm>
            <a:off x="533400" y="3063241"/>
            <a:ext cx="468000" cy="467999"/>
          </a:xfrm>
          <a:prstGeom prst="roundRect">
            <a:avLst>
              <a:gd name="adj" fmla="val 50000"/>
            </a:avLst>
          </a:prstGeom>
          <a:solidFill>
            <a:srgbClr val="10AE99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  <a:defRPr sz="1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>
            <a:spLocks noGrp="1"/>
          </p:cNvSpPr>
          <p:nvPr>
            <p:ph type="body" idx="16"/>
          </p:nvPr>
        </p:nvSpPr>
        <p:spPr>
          <a:xfrm>
            <a:off x="533400" y="3855721"/>
            <a:ext cx="468000" cy="467999"/>
          </a:xfrm>
          <a:prstGeom prst="roundRect">
            <a:avLst>
              <a:gd name="adj" fmla="val 50000"/>
            </a:avLst>
          </a:prstGeom>
          <a:solidFill>
            <a:srgbClr val="10AE99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  <a:defRPr sz="1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>
            <a:spLocks noGrp="1"/>
          </p:cNvSpPr>
          <p:nvPr>
            <p:ph type="body" idx="17"/>
          </p:nvPr>
        </p:nvSpPr>
        <p:spPr>
          <a:xfrm>
            <a:off x="533400" y="4566921"/>
            <a:ext cx="468000" cy="467999"/>
          </a:xfrm>
          <a:prstGeom prst="roundRect">
            <a:avLst>
              <a:gd name="adj" fmla="val 50000"/>
            </a:avLst>
          </a:prstGeom>
          <a:solidFill>
            <a:srgbClr val="10AE99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  <a:defRPr sz="1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>
            <a:spLocks noGrp="1"/>
          </p:cNvSpPr>
          <p:nvPr>
            <p:ph type="body" idx="18"/>
          </p:nvPr>
        </p:nvSpPr>
        <p:spPr>
          <a:xfrm>
            <a:off x="533400" y="5278121"/>
            <a:ext cx="468000" cy="467999"/>
          </a:xfrm>
          <a:prstGeom prst="roundRect">
            <a:avLst>
              <a:gd name="adj" fmla="val 50000"/>
            </a:avLst>
          </a:prstGeom>
          <a:solidFill>
            <a:srgbClr val="10AE99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  <a:defRPr sz="1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>
            <a:spLocks noGrp="1"/>
          </p:cNvSpPr>
          <p:nvPr>
            <p:ph type="body" idx="19"/>
          </p:nvPr>
        </p:nvSpPr>
        <p:spPr>
          <a:xfrm>
            <a:off x="4693920" y="2331721"/>
            <a:ext cx="468000" cy="467999"/>
          </a:xfrm>
          <a:prstGeom prst="roundRect">
            <a:avLst>
              <a:gd name="adj" fmla="val 50000"/>
            </a:avLst>
          </a:prstGeom>
          <a:solidFill>
            <a:srgbClr val="825FE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  <a:defRPr sz="1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4"/>
          <p:cNvSpPr>
            <a:spLocks noGrp="1"/>
          </p:cNvSpPr>
          <p:nvPr>
            <p:ph type="body" idx="20"/>
          </p:nvPr>
        </p:nvSpPr>
        <p:spPr>
          <a:xfrm>
            <a:off x="4693920" y="3063241"/>
            <a:ext cx="468000" cy="467999"/>
          </a:xfrm>
          <a:prstGeom prst="roundRect">
            <a:avLst>
              <a:gd name="adj" fmla="val 50000"/>
            </a:avLst>
          </a:prstGeom>
          <a:solidFill>
            <a:srgbClr val="825FE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  <a:defRPr sz="1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>
            <a:spLocks noGrp="1"/>
          </p:cNvSpPr>
          <p:nvPr>
            <p:ph type="body" idx="21"/>
          </p:nvPr>
        </p:nvSpPr>
        <p:spPr>
          <a:xfrm>
            <a:off x="4693920" y="3855721"/>
            <a:ext cx="468000" cy="467999"/>
          </a:xfrm>
          <a:prstGeom prst="roundRect">
            <a:avLst>
              <a:gd name="adj" fmla="val 50000"/>
            </a:avLst>
          </a:prstGeom>
          <a:solidFill>
            <a:srgbClr val="825FE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  <a:defRPr sz="1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"/>
          <p:cNvSpPr>
            <a:spLocks noGrp="1"/>
          </p:cNvSpPr>
          <p:nvPr>
            <p:ph type="body" idx="22"/>
          </p:nvPr>
        </p:nvSpPr>
        <p:spPr>
          <a:xfrm>
            <a:off x="4693920" y="4566921"/>
            <a:ext cx="468000" cy="467999"/>
          </a:xfrm>
          <a:prstGeom prst="roundRect">
            <a:avLst>
              <a:gd name="adj" fmla="val 50000"/>
            </a:avLst>
          </a:prstGeom>
          <a:solidFill>
            <a:srgbClr val="825FE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  <a:defRPr sz="1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>
            <a:spLocks noGrp="1"/>
          </p:cNvSpPr>
          <p:nvPr>
            <p:ph type="body" idx="23"/>
          </p:nvPr>
        </p:nvSpPr>
        <p:spPr>
          <a:xfrm>
            <a:off x="4693920" y="5278121"/>
            <a:ext cx="468000" cy="467999"/>
          </a:xfrm>
          <a:prstGeom prst="roundRect">
            <a:avLst>
              <a:gd name="adj" fmla="val 50000"/>
            </a:avLst>
          </a:prstGeom>
          <a:solidFill>
            <a:srgbClr val="825FE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  <a:defRPr sz="1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Calibri"/>
              <a:buNone/>
              <a:defRPr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body" idx="24"/>
          </p:nvPr>
        </p:nvSpPr>
        <p:spPr>
          <a:xfrm>
            <a:off x="609600" y="482600"/>
            <a:ext cx="5029200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98A5"/>
              </a:buClr>
              <a:buSzPts val="1100"/>
              <a:buFont typeface="Roboto Light"/>
              <a:buNone/>
              <a:defRPr sz="1100" b="0">
                <a:solidFill>
                  <a:srgbClr val="8D98A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ldNum" idx="12"/>
          </p:nvPr>
        </p:nvSpPr>
        <p:spPr>
          <a:xfrm>
            <a:off x="0" y="482601"/>
            <a:ext cx="457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048285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21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2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6" name="Google Shape;166;p22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4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5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387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ransition spd="med">
    <p:fade thruBlk="1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784C70E6-79AA-AAF8-3DCF-6E2F8A44947F}"/>
              </a:ext>
            </a:extLst>
          </p:cNvPr>
          <p:cNvSpPr/>
          <p:nvPr/>
        </p:nvSpPr>
        <p:spPr>
          <a:xfrm>
            <a:off x="0" y="5330105"/>
            <a:ext cx="9144000" cy="1527895"/>
          </a:xfrm>
          <a:prstGeom prst="rect">
            <a:avLst/>
          </a:prstGeom>
          <a:solidFill>
            <a:srgbClr val="676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8" name="Google Shape;208;p28"/>
          <p:cNvSpPr txBox="1"/>
          <p:nvPr/>
        </p:nvSpPr>
        <p:spPr>
          <a:xfrm>
            <a:off x="128494" y="146486"/>
            <a:ext cx="3818817" cy="390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Índice de Salud del Océano, Evaluación Chile</a:t>
            </a:r>
            <a:endParaRPr lang="es-ES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4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Taller-consulta experta Abril 2023</a:t>
            </a:r>
          </a:p>
        </p:txBody>
      </p:sp>
      <p:pic>
        <p:nvPicPr>
          <p:cNvPr id="3" name="Imagen 2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F51EBEF0-117F-522A-2DFA-75EB1F266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813" y="5384482"/>
            <a:ext cx="1054490" cy="1473518"/>
          </a:xfrm>
          <a:prstGeom prst="rect">
            <a:avLst/>
          </a:prstGeom>
        </p:spPr>
      </p:pic>
      <p:pic>
        <p:nvPicPr>
          <p:cNvPr id="5" name="Imagen 4" descr="Gráfico, Gráfico de proyección solar&#10;&#10;Descripción generada automáticamente">
            <a:extLst>
              <a:ext uri="{FF2B5EF4-FFF2-40B4-BE49-F238E27FC236}">
                <a16:creationId xmlns:a16="http://schemas.microsoft.com/office/drawing/2014/main" id="{BDECAF85-140C-FCDF-D129-328336C3C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2408" y="5456075"/>
            <a:ext cx="2260173" cy="1255439"/>
          </a:xfrm>
          <a:prstGeom prst="rect">
            <a:avLst/>
          </a:prstGeom>
        </p:spPr>
      </p:pic>
      <p:pic>
        <p:nvPicPr>
          <p:cNvPr id="207" name="Google Shape;207;p28" descr="Texto&#10;&#10;Descripción generada automáticamente con confianza medi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341" y="5743665"/>
            <a:ext cx="1777301" cy="841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7"/>
          <p:cNvSpPr/>
          <p:nvPr/>
        </p:nvSpPr>
        <p:spPr>
          <a:xfrm>
            <a:off x="4051882" y="866383"/>
            <a:ext cx="5092117" cy="59916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37"/>
          <p:cNvSpPr txBox="1"/>
          <p:nvPr/>
        </p:nvSpPr>
        <p:spPr>
          <a:xfrm>
            <a:off x="4358935" y="1326730"/>
            <a:ext cx="23602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2800"/>
              <a:buFont typeface="Calibri"/>
              <a:buNone/>
            </a:pPr>
            <a:r>
              <a:rPr lang="es-MX" sz="2800" b="0" i="0" u="none" strike="noStrike" cap="none" dirty="0">
                <a:solidFill>
                  <a:srgbClr val="E71E62"/>
                </a:solidFill>
                <a:latin typeface="+mj-lt"/>
                <a:ea typeface="Calibri"/>
                <a:cs typeface="Calibri"/>
                <a:sym typeface="Calibri"/>
              </a:rPr>
              <a:t>SUBMETA</a:t>
            </a:r>
            <a:endParaRPr dirty="0">
              <a:latin typeface="+mj-lt"/>
            </a:endParaRPr>
          </a:p>
        </p:txBody>
      </p:sp>
      <p:sp>
        <p:nvSpPr>
          <p:cNvPr id="329" name="Google Shape;329;p37"/>
          <p:cNvSpPr txBox="1"/>
          <p:nvPr/>
        </p:nvSpPr>
        <p:spPr>
          <a:xfrm>
            <a:off x="4358936" y="1882349"/>
            <a:ext cx="379516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4000"/>
              <a:buFont typeface="Arial"/>
              <a:buNone/>
            </a:pPr>
            <a:r>
              <a:rPr lang="es-MX" sz="4000" b="1" i="0" u="none" strike="noStrike" cap="none" dirty="0">
                <a:solidFill>
                  <a:srgbClr val="E71E62"/>
                </a:solidFill>
                <a:latin typeface="Arial"/>
                <a:ea typeface="Arial"/>
                <a:cs typeface="Arial"/>
                <a:sym typeface="Arial"/>
              </a:rPr>
              <a:t>ECONOMÍAS</a:t>
            </a:r>
            <a:endParaRPr sz="4000" b="1" i="0" u="none" strike="noStrike" cap="none" dirty="0">
              <a:solidFill>
                <a:srgbClr val="E71E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37"/>
          <p:cNvSpPr txBox="1"/>
          <p:nvPr/>
        </p:nvSpPr>
        <p:spPr>
          <a:xfrm>
            <a:off x="4343437" y="2749370"/>
            <a:ext cx="4333721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1800"/>
              <a:buFont typeface="Twentieth Century"/>
              <a:buNone/>
            </a:pPr>
            <a:r>
              <a:rPr lang="es-MX" sz="1600" b="0" i="0" u="none" strike="noStrike" cap="none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Definición: </a:t>
            </a:r>
            <a:r>
              <a:rPr lang="es-MX" sz="1600" b="1" i="0" u="none" strike="noStrike" cap="none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el valor económico </a:t>
            </a:r>
            <a:r>
              <a:rPr lang="es-MX" sz="1600" b="0" i="0" u="none" strike="noStrike" cap="none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asociado con las industrias y actividades económicas marinas. Esto se hace utilizando los ingresos de sectores marinos como sustituto.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600" b="0" i="0" u="none" strike="noStrike" cap="none" dirty="0">
              <a:solidFill>
                <a:srgbClr val="E71E62"/>
              </a:solidFill>
              <a:latin typeface="+mj-lt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1800"/>
              <a:buFont typeface="Twentieth Century"/>
              <a:buNone/>
            </a:pPr>
            <a:r>
              <a:rPr lang="es-MX" sz="1600" b="0" i="0" u="none" strike="noStrike" cap="none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Variables: Ingresos de las industrias marinas (US$/año). 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600" dirty="0">
              <a:solidFill>
                <a:srgbClr val="E71E62"/>
              </a:solidFill>
              <a:latin typeface="+mj-lt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1800"/>
              <a:buFont typeface="Twentieth Century"/>
              <a:buNone/>
            </a:pPr>
            <a:r>
              <a:rPr lang="es-MX" sz="1600" b="0" i="0" u="none" strike="noStrike" cap="none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Observaciones: Sectores: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1800"/>
              <a:buFont typeface="Twentieth Century"/>
              <a:buNone/>
            </a:pPr>
            <a:r>
              <a:rPr lang="es-MX" sz="1600" b="0" i="0" u="none" strike="noStrike" cap="none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-Alojamiento de estancias largas.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1800"/>
              <a:buFont typeface="Twentieth Century"/>
              <a:buNone/>
            </a:pPr>
            <a:r>
              <a:rPr lang="es-MX" sz="1600" b="0" i="0" u="none" strike="noStrike" cap="none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-Turismo.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1800"/>
              <a:buFont typeface="Twentieth Century"/>
              <a:buNone/>
            </a:pPr>
            <a:r>
              <a:rPr lang="es-MX" sz="1600" b="0" i="0" u="none" strike="noStrike" cap="none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-Pesca.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1800"/>
              <a:buFont typeface="Twentieth Century"/>
              <a:buNone/>
            </a:pPr>
            <a:r>
              <a:rPr lang="es-MX" sz="1600" b="0" i="0" u="none" strike="noStrike" cap="none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-Acuicultura. 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1800"/>
              <a:buFont typeface="Twentieth Century"/>
              <a:buNone/>
            </a:pPr>
            <a:r>
              <a:rPr lang="es-MX" sz="1600" b="0" i="0" u="none" strike="noStrike" cap="none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-Transporte marítimo.</a:t>
            </a:r>
            <a:endParaRPr sz="1200" dirty="0">
              <a:latin typeface="+mj-lt"/>
            </a:endParaRPr>
          </a:p>
        </p:txBody>
      </p:sp>
      <p:pic>
        <p:nvPicPr>
          <p:cNvPr id="331" name="Google Shape;331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2340" y="1318191"/>
            <a:ext cx="1063518" cy="1063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7" descr="Un grupo de personas en una montaña junto a un cuerpo de agua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 l="23315" t="-13" r="25972" b="13"/>
          <a:stretch/>
        </p:blipFill>
        <p:spPr>
          <a:xfrm>
            <a:off x="0" y="866380"/>
            <a:ext cx="4051882" cy="59924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5C63DEE-8FEC-8EBB-68CD-57ACDD4961B5}"/>
              </a:ext>
            </a:extLst>
          </p:cNvPr>
          <p:cNvSpPr/>
          <p:nvPr/>
        </p:nvSpPr>
        <p:spPr>
          <a:xfrm>
            <a:off x="6204372" y="0"/>
            <a:ext cx="2939627" cy="861169"/>
          </a:xfrm>
          <a:prstGeom prst="rect">
            <a:avLst/>
          </a:prstGeom>
          <a:solidFill>
            <a:srgbClr val="0B5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8"/>
          <p:cNvPicPr preferRelativeResize="0"/>
          <p:nvPr/>
        </p:nvPicPr>
        <p:blipFill rotWithShape="1">
          <a:blip r:embed="rId3">
            <a:alphaModFix/>
          </a:blip>
          <a:srcRect l="48531" t="1" b="1068"/>
          <a:stretch/>
        </p:blipFill>
        <p:spPr>
          <a:xfrm>
            <a:off x="0" y="866380"/>
            <a:ext cx="4706223" cy="599162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8"/>
          <p:cNvSpPr/>
          <p:nvPr/>
        </p:nvSpPr>
        <p:spPr>
          <a:xfrm>
            <a:off x="4051882" y="866380"/>
            <a:ext cx="5092117" cy="59916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38"/>
          <p:cNvSpPr txBox="1"/>
          <p:nvPr/>
        </p:nvSpPr>
        <p:spPr>
          <a:xfrm>
            <a:off x="4127538" y="977596"/>
            <a:ext cx="17680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2800"/>
              <a:buFont typeface="Calibri"/>
              <a:buNone/>
            </a:pPr>
            <a:r>
              <a:rPr lang="es-MX" sz="2800" b="0" i="0" u="none" strike="noStrike" cap="none" dirty="0">
                <a:solidFill>
                  <a:srgbClr val="E71E62"/>
                </a:solidFill>
                <a:latin typeface="Calibri"/>
                <a:ea typeface="Calibri"/>
                <a:cs typeface="Calibri"/>
                <a:sym typeface="Calibri"/>
              </a:rPr>
              <a:t>SUBMETA</a:t>
            </a:r>
            <a:endParaRPr dirty="0"/>
          </a:p>
        </p:txBody>
      </p:sp>
      <p:sp>
        <p:nvSpPr>
          <p:cNvPr id="340" name="Google Shape;340;p38"/>
          <p:cNvSpPr txBox="1"/>
          <p:nvPr/>
        </p:nvSpPr>
        <p:spPr>
          <a:xfrm>
            <a:off x="4054453" y="1738173"/>
            <a:ext cx="42863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3600"/>
              <a:buFont typeface="Arial"/>
              <a:buNone/>
            </a:pPr>
            <a:r>
              <a:rPr lang="es-MX" sz="3600" b="1" i="0" u="none" strike="noStrike" cap="none" dirty="0">
                <a:solidFill>
                  <a:srgbClr val="E71E62"/>
                </a:solidFill>
                <a:latin typeface="Arial"/>
                <a:ea typeface="Arial"/>
                <a:cs typeface="Arial"/>
                <a:sym typeface="Arial"/>
              </a:rPr>
              <a:t>MEDIOS DE VIDA</a:t>
            </a:r>
            <a:endParaRPr sz="3600" b="1" i="0" u="none" strike="noStrike" cap="none" dirty="0">
              <a:solidFill>
                <a:srgbClr val="E71E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8"/>
          <p:cNvSpPr txBox="1"/>
          <p:nvPr/>
        </p:nvSpPr>
        <p:spPr>
          <a:xfrm>
            <a:off x="4127538" y="2518986"/>
            <a:ext cx="4907700" cy="338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1800"/>
              <a:buFont typeface="Twentieth Century"/>
              <a:buNone/>
            </a:pPr>
            <a:r>
              <a:rPr lang="es-MX" b="0" i="0" u="none" strike="noStrike" cap="none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Definición: El grado en que los océanos </a:t>
            </a:r>
            <a:r>
              <a:rPr lang="es-MX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proporcionan</a:t>
            </a:r>
            <a:r>
              <a:rPr lang="es-MX" b="0" i="0" u="none" strike="noStrike" cap="none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 medios de vida (es decir, trabajos con salarios estables) para las comunidades costeras. </a:t>
            </a:r>
            <a:endParaRPr sz="11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dirty="0">
              <a:solidFill>
                <a:srgbClr val="E71E62"/>
              </a:solidFill>
              <a:latin typeface="+mj-lt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1800"/>
              <a:buFont typeface="Twentieth Century"/>
              <a:buNone/>
            </a:pPr>
            <a:r>
              <a:rPr lang="es-MX" b="0" i="0" u="none" strike="noStrike" cap="none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Variables: -Salarios (US$/año).</a:t>
            </a:r>
            <a:endParaRPr sz="11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1800"/>
              <a:buFont typeface="Twentieth Century"/>
              <a:buNone/>
            </a:pPr>
            <a:r>
              <a:rPr lang="es-MX" b="0" i="0" u="none" strike="noStrike" cap="none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-Empleos (</a:t>
            </a:r>
            <a:r>
              <a:rPr lang="es-MX" b="0" i="0" u="none" strike="noStrike" cap="none" dirty="0" err="1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N°</a:t>
            </a:r>
            <a:r>
              <a:rPr lang="es-MX" b="0" i="0" u="none" strike="noStrike" cap="none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 de empleos/año).</a:t>
            </a:r>
            <a:endParaRPr sz="11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1800"/>
              <a:buFont typeface="Twentieth Century"/>
              <a:buNone/>
            </a:pPr>
            <a:r>
              <a:rPr lang="es-MX" b="0" i="0" u="none" strike="noStrike" cap="none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-Desempleo.</a:t>
            </a:r>
            <a:endParaRPr sz="11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1800"/>
              <a:buFont typeface="Twentieth Century"/>
              <a:buNone/>
            </a:pPr>
            <a:r>
              <a:rPr lang="es-MX" b="0" i="0" u="none" strike="noStrike" cap="none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-Fuerza de trabajo. </a:t>
            </a:r>
            <a:endParaRPr sz="11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b="0" i="0" u="none" strike="noStrike" cap="none" dirty="0">
              <a:solidFill>
                <a:srgbClr val="E71E62"/>
              </a:solidFill>
              <a:latin typeface="+mj-lt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1800"/>
              <a:buFont typeface="Twentieth Century"/>
              <a:buNone/>
            </a:pPr>
            <a:r>
              <a:rPr lang="es-MX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Observaciones: Sectores:</a:t>
            </a:r>
            <a:endParaRPr sz="11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1800"/>
              <a:buFont typeface="Twentieth Century"/>
              <a:buNone/>
            </a:pPr>
            <a:r>
              <a:rPr lang="es-MX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-Alojamiento de estancias largas.</a:t>
            </a:r>
            <a:endParaRPr sz="11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1800"/>
              <a:buFont typeface="Twentieth Century"/>
              <a:buNone/>
            </a:pPr>
            <a:r>
              <a:rPr lang="es-MX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-Turismo.</a:t>
            </a:r>
            <a:endParaRPr sz="11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1800"/>
              <a:buFont typeface="Twentieth Century"/>
              <a:buNone/>
            </a:pPr>
            <a:r>
              <a:rPr lang="es-MX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-Pesca.</a:t>
            </a:r>
            <a:endParaRPr sz="11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1800"/>
              <a:buFont typeface="Twentieth Century"/>
              <a:buNone/>
            </a:pPr>
            <a:r>
              <a:rPr lang="es-MX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-Acuicultura. </a:t>
            </a:r>
            <a:endParaRPr sz="11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1E62"/>
              </a:buClr>
              <a:buSzPts val="1800"/>
              <a:buFont typeface="Twentieth Century"/>
              <a:buNone/>
            </a:pPr>
            <a:r>
              <a:rPr lang="es-MX" dirty="0">
                <a:solidFill>
                  <a:srgbClr val="E71E62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-Transporte marítimo. </a:t>
            </a:r>
            <a:endParaRPr b="0" i="0" u="none" strike="noStrike" cap="none" dirty="0">
              <a:solidFill>
                <a:srgbClr val="E71E62"/>
              </a:solidFill>
              <a:latin typeface="+mj-lt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42" name="Google Shape;342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73143" y="890482"/>
            <a:ext cx="1170857" cy="11708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72458FD-BD22-FC09-D465-AD669AEAE36E}"/>
              </a:ext>
            </a:extLst>
          </p:cNvPr>
          <p:cNvSpPr/>
          <p:nvPr/>
        </p:nvSpPr>
        <p:spPr>
          <a:xfrm>
            <a:off x="6058069" y="-5369"/>
            <a:ext cx="3085931" cy="865883"/>
          </a:xfrm>
          <a:prstGeom prst="rect">
            <a:avLst/>
          </a:prstGeom>
          <a:solidFill>
            <a:srgbClr val="0B5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/>
          <p:nvPr/>
        </p:nvSpPr>
        <p:spPr>
          <a:xfrm>
            <a:off x="1" y="870012"/>
            <a:ext cx="9143999" cy="59879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9"/>
          <p:cNvSpPr/>
          <p:nvPr/>
        </p:nvSpPr>
        <p:spPr>
          <a:xfrm>
            <a:off x="2595241" y="3370582"/>
            <a:ext cx="1170856" cy="648069"/>
          </a:xfrm>
          <a:prstGeom prst="mathEqual">
            <a:avLst>
              <a:gd name="adj1" fmla="val 23520"/>
              <a:gd name="adj2" fmla="val 1176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39"/>
          <p:cNvSpPr/>
          <p:nvPr/>
        </p:nvSpPr>
        <p:spPr>
          <a:xfrm>
            <a:off x="5666965" y="2747769"/>
            <a:ext cx="871020" cy="896645"/>
          </a:xfrm>
          <a:prstGeom prst="plus">
            <a:avLst>
              <a:gd name="adj" fmla="val 41308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39"/>
          <p:cNvSpPr/>
          <p:nvPr/>
        </p:nvSpPr>
        <p:spPr>
          <a:xfrm>
            <a:off x="3090907" y="4245250"/>
            <a:ext cx="6239525" cy="612559"/>
          </a:xfrm>
          <a:prstGeom prst="mathMinus">
            <a:avLst>
              <a:gd name="adj1" fmla="val 2352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9"/>
          <p:cNvSpPr txBox="1"/>
          <p:nvPr/>
        </p:nvSpPr>
        <p:spPr>
          <a:xfrm>
            <a:off x="6959529" y="3743466"/>
            <a:ext cx="16227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HÁBITAT</a:t>
            </a:r>
            <a:endParaRPr sz="2000" b="1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9"/>
          <p:cNvSpPr txBox="1"/>
          <p:nvPr/>
        </p:nvSpPr>
        <p:spPr>
          <a:xfrm>
            <a:off x="3696305" y="3708054"/>
            <a:ext cx="212756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s-MX" sz="20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ESTADO DE LAS ESPECIES</a:t>
            </a:r>
            <a:endParaRPr sz="2000" b="1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39"/>
          <p:cNvSpPr txBox="1"/>
          <p:nvPr/>
        </p:nvSpPr>
        <p:spPr>
          <a:xfrm>
            <a:off x="4056504" y="3445331"/>
            <a:ext cx="14071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s-MX"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SUBMETA</a:t>
            </a:r>
            <a:endParaRPr sz="18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39"/>
          <p:cNvSpPr txBox="1"/>
          <p:nvPr/>
        </p:nvSpPr>
        <p:spPr>
          <a:xfrm>
            <a:off x="7067318" y="3437063"/>
            <a:ext cx="14071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s-MX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SUBMETA</a:t>
            </a:r>
            <a:endParaRPr sz="18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5" name="Google Shape;355;p39"/>
          <p:cNvGrpSpPr/>
          <p:nvPr/>
        </p:nvGrpSpPr>
        <p:grpSpPr>
          <a:xfrm>
            <a:off x="529357" y="3449531"/>
            <a:ext cx="2069382" cy="694045"/>
            <a:chOff x="1005309" y="1615182"/>
            <a:chExt cx="1828621" cy="694045"/>
          </a:xfrm>
        </p:grpSpPr>
        <p:sp>
          <p:nvSpPr>
            <p:cNvPr id="356" name="Google Shape;356;p39"/>
            <p:cNvSpPr txBox="1"/>
            <p:nvPr/>
          </p:nvSpPr>
          <p:spPr>
            <a:xfrm>
              <a:off x="1005309" y="1939895"/>
              <a:ext cx="182862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800"/>
                <a:buFont typeface="Arial"/>
                <a:buNone/>
              </a:pPr>
              <a:r>
                <a:rPr lang="es-MX" sz="1800" b="1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BIODIVERSIDAD</a:t>
              </a:r>
              <a:endParaRPr sz="18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9"/>
            <p:cNvSpPr txBox="1"/>
            <p:nvPr/>
          </p:nvSpPr>
          <p:spPr>
            <a:xfrm>
              <a:off x="1421121" y="1615182"/>
              <a:ext cx="99699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800"/>
                <a:buFont typeface="Calibri"/>
                <a:buNone/>
              </a:pPr>
              <a:r>
                <a:rPr lang="es-MX" sz="1800" b="0" i="0" u="none" strike="noStrike" cap="non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META</a:t>
              </a:r>
              <a:endPara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8" name="Google Shape;358;p39"/>
          <p:cNvSpPr txBox="1"/>
          <p:nvPr/>
        </p:nvSpPr>
        <p:spPr>
          <a:xfrm>
            <a:off x="5139247" y="4694557"/>
            <a:ext cx="192645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600"/>
              <a:buFont typeface="Arial"/>
              <a:buNone/>
            </a:pPr>
            <a:r>
              <a:rPr lang="es-MX" sz="9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96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9" name="Google Shape;35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5475" y="2126344"/>
            <a:ext cx="1170855" cy="117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74659" y="2126346"/>
            <a:ext cx="1170856" cy="117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8620" y="2126345"/>
            <a:ext cx="1170855" cy="117085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9"/>
          <p:cNvSpPr txBox="1"/>
          <p:nvPr/>
        </p:nvSpPr>
        <p:spPr>
          <a:xfrm>
            <a:off x="1135700" y="237598"/>
            <a:ext cx="26303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BIODIVERSIDAD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5497" y="108591"/>
            <a:ext cx="664419" cy="664419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9"/>
          <p:cNvSpPr txBox="1"/>
          <p:nvPr/>
        </p:nvSpPr>
        <p:spPr>
          <a:xfrm>
            <a:off x="435931" y="5085678"/>
            <a:ext cx="413606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66"/>
              </a:buClr>
              <a:buSzPts val="1800"/>
              <a:buFont typeface="Calibri"/>
              <a:buNone/>
            </a:pPr>
            <a:r>
              <a:rPr lang="es-MX" sz="1800" b="0" i="0" u="none" strike="noStrike" cap="none" dirty="0">
                <a:solidFill>
                  <a:srgbClr val="339966"/>
                </a:solidFill>
                <a:latin typeface="+mj-lt"/>
                <a:ea typeface="Calibri"/>
                <a:cs typeface="Calibri"/>
                <a:sym typeface="Calibri"/>
              </a:rPr>
              <a:t>Un </a:t>
            </a:r>
            <a:r>
              <a:rPr lang="es-MX" sz="1800" b="1" i="0" u="none" strike="noStrike" cap="none" dirty="0">
                <a:solidFill>
                  <a:srgbClr val="339966"/>
                </a:solidFill>
                <a:latin typeface="+mj-lt"/>
                <a:ea typeface="Calibri"/>
                <a:cs typeface="Calibri"/>
                <a:sym typeface="Calibri"/>
              </a:rPr>
              <a:t>alto valor del puntaje </a:t>
            </a:r>
            <a:r>
              <a:rPr lang="es-MX" sz="1800" b="0" i="0" u="none" strike="noStrike" cap="none" dirty="0">
                <a:solidFill>
                  <a:srgbClr val="339966"/>
                </a:solidFill>
                <a:latin typeface="+mj-lt"/>
                <a:ea typeface="Calibri"/>
                <a:cs typeface="Calibri"/>
                <a:sym typeface="Calibri"/>
              </a:rPr>
              <a:t>indicaría que todas las especies están con un </a:t>
            </a:r>
            <a:r>
              <a:rPr lang="es-MX" sz="1800" b="1" i="0" u="none" strike="noStrike" cap="none" dirty="0">
                <a:solidFill>
                  <a:srgbClr val="339966"/>
                </a:solidFill>
                <a:latin typeface="+mj-lt"/>
                <a:ea typeface="Calibri"/>
                <a:cs typeface="Calibri"/>
                <a:sym typeface="Calibri"/>
              </a:rPr>
              <a:t>bajo nivel de riesgo de extinción</a:t>
            </a:r>
            <a:r>
              <a:rPr lang="es-MX" sz="1800" b="0" i="0" u="none" strike="noStrike" cap="none" dirty="0">
                <a:solidFill>
                  <a:srgbClr val="339966"/>
                </a:solidFill>
                <a:latin typeface="+mj-lt"/>
                <a:ea typeface="Calibri"/>
                <a:cs typeface="Calibri"/>
                <a:sym typeface="Calibri"/>
              </a:rPr>
              <a:t> y la mayoría de los hábitats</a:t>
            </a:r>
            <a:r>
              <a:rPr lang="es-MX" sz="1800" b="1" i="0" u="none" strike="noStrike" cap="none" dirty="0">
                <a:solidFill>
                  <a:srgbClr val="339966"/>
                </a:solidFill>
                <a:latin typeface="+mj-lt"/>
                <a:ea typeface="Calibri"/>
                <a:cs typeface="Calibri"/>
                <a:sym typeface="Calibri"/>
              </a:rPr>
              <a:t> conservados</a:t>
            </a:r>
            <a:r>
              <a:rPr lang="es-MX" sz="1800" b="0" i="0" u="none" strike="noStrike" cap="none" dirty="0">
                <a:solidFill>
                  <a:srgbClr val="339966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sz="1800" b="0" i="0" u="none" strike="noStrike" cap="none" dirty="0">
              <a:solidFill>
                <a:srgbClr val="339966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014589F-056E-207C-CA95-9317CC0F11CB}"/>
              </a:ext>
            </a:extLst>
          </p:cNvPr>
          <p:cNvSpPr/>
          <p:nvPr/>
        </p:nvSpPr>
        <p:spPr>
          <a:xfrm>
            <a:off x="6204372" y="0"/>
            <a:ext cx="2939627" cy="861169"/>
          </a:xfrm>
          <a:prstGeom prst="rect">
            <a:avLst/>
          </a:prstGeom>
          <a:solidFill>
            <a:srgbClr val="0B5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0"/>
          <p:cNvSpPr/>
          <p:nvPr/>
        </p:nvSpPr>
        <p:spPr>
          <a:xfrm>
            <a:off x="3879542" y="887767"/>
            <a:ext cx="5264458" cy="59702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0"/>
          <p:cNvSpPr txBox="1"/>
          <p:nvPr/>
        </p:nvSpPr>
        <p:spPr>
          <a:xfrm>
            <a:off x="4309060" y="828865"/>
            <a:ext cx="18465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66"/>
              </a:buClr>
              <a:buSzPts val="2800"/>
              <a:buFont typeface="Calibri"/>
              <a:buNone/>
            </a:pPr>
            <a:r>
              <a:rPr lang="es-MX" sz="2800" b="0" i="0" u="none" strike="noStrike" cap="none" dirty="0">
                <a:solidFill>
                  <a:srgbClr val="339966"/>
                </a:solidFill>
                <a:latin typeface="Calibri"/>
                <a:ea typeface="Calibri"/>
                <a:cs typeface="Calibri"/>
                <a:sym typeface="Calibri"/>
              </a:rPr>
              <a:t>SUB-META</a:t>
            </a:r>
            <a:endParaRPr dirty="0"/>
          </a:p>
        </p:txBody>
      </p:sp>
      <p:sp>
        <p:nvSpPr>
          <p:cNvPr id="371" name="Google Shape;371;p40"/>
          <p:cNvSpPr txBox="1"/>
          <p:nvPr/>
        </p:nvSpPr>
        <p:spPr>
          <a:xfrm>
            <a:off x="4275808" y="1200705"/>
            <a:ext cx="350490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66"/>
              </a:buClr>
              <a:buSzPts val="4400"/>
              <a:buFont typeface="Arial"/>
              <a:buNone/>
            </a:pPr>
            <a:r>
              <a:rPr lang="es-MX" sz="4000" b="1" i="0" u="none" strike="noStrike" cap="none" dirty="0">
                <a:solidFill>
                  <a:srgbClr val="339966"/>
                </a:solidFill>
                <a:latin typeface="Arial"/>
                <a:ea typeface="Arial"/>
                <a:cs typeface="Arial"/>
                <a:sym typeface="Arial"/>
              </a:rPr>
              <a:t>ESTADO DE LAS ESPECIES</a:t>
            </a:r>
            <a:endParaRPr sz="4000" b="1" i="0" u="none" strike="noStrike" cap="none" dirty="0">
              <a:solidFill>
                <a:srgbClr val="339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0"/>
          <p:cNvSpPr txBox="1"/>
          <p:nvPr/>
        </p:nvSpPr>
        <p:spPr>
          <a:xfrm>
            <a:off x="4275799" y="3314675"/>
            <a:ext cx="4695300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66"/>
              </a:buClr>
              <a:buSzPts val="2000"/>
              <a:buFont typeface="Roboto"/>
              <a:buNone/>
            </a:pPr>
            <a:r>
              <a:rPr lang="es-MX" sz="1800" b="0" i="0" u="none" strike="noStrike" cap="none" dirty="0">
                <a:solidFill>
                  <a:srgbClr val="339966"/>
                </a:solidFill>
                <a:latin typeface="+mj-lt"/>
                <a:ea typeface="Roboto"/>
                <a:cs typeface="Roboto"/>
                <a:sym typeface="Roboto"/>
              </a:rPr>
              <a:t>Definición: El </a:t>
            </a:r>
            <a:r>
              <a:rPr lang="es-MX" sz="1800" b="1" i="0" u="none" strike="noStrike" cap="none" dirty="0">
                <a:solidFill>
                  <a:srgbClr val="339966"/>
                </a:solidFill>
                <a:latin typeface="+mj-lt"/>
                <a:ea typeface="Roboto"/>
                <a:cs typeface="Roboto"/>
                <a:sym typeface="Roboto"/>
              </a:rPr>
              <a:t>estado de conservación </a:t>
            </a:r>
            <a:r>
              <a:rPr lang="es-MX" sz="1800" b="0" i="0" u="none" strike="noStrike" cap="none" dirty="0">
                <a:solidFill>
                  <a:srgbClr val="339966"/>
                </a:solidFill>
                <a:latin typeface="+mj-lt"/>
                <a:ea typeface="Roboto"/>
                <a:cs typeface="Roboto"/>
                <a:sym typeface="Roboto"/>
              </a:rPr>
              <a:t>de las especies marinas nativas. 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1800" dirty="0">
              <a:solidFill>
                <a:srgbClr val="339966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66"/>
              </a:buClr>
              <a:buSzPts val="2000"/>
              <a:buFont typeface="Roboto"/>
              <a:buNone/>
            </a:pPr>
            <a:r>
              <a:rPr lang="es-MX" sz="1800" b="0" i="0" u="none" strike="noStrike" cap="none" dirty="0">
                <a:solidFill>
                  <a:srgbClr val="339966"/>
                </a:solidFill>
                <a:latin typeface="+mj-lt"/>
                <a:ea typeface="Roboto"/>
                <a:cs typeface="Roboto"/>
                <a:sym typeface="Roboto"/>
              </a:rPr>
              <a:t>Variables: 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66"/>
              </a:buClr>
              <a:buSzPts val="2000"/>
              <a:buFont typeface="Roboto"/>
              <a:buNone/>
            </a:pPr>
            <a:r>
              <a:rPr lang="es-MX" sz="1800" dirty="0">
                <a:solidFill>
                  <a:srgbClr val="339966"/>
                </a:solidFill>
                <a:latin typeface="+mj-lt"/>
                <a:ea typeface="Roboto"/>
                <a:cs typeface="Roboto"/>
                <a:sym typeface="Roboto"/>
              </a:rPr>
              <a:t>-</a:t>
            </a:r>
            <a:r>
              <a:rPr lang="es-MX" sz="1800" b="0" i="0" u="none" strike="noStrike" cap="none" dirty="0">
                <a:solidFill>
                  <a:srgbClr val="339966"/>
                </a:solidFill>
                <a:latin typeface="+mj-lt"/>
                <a:ea typeface="Roboto"/>
                <a:cs typeface="Roboto"/>
                <a:sym typeface="Roboto"/>
              </a:rPr>
              <a:t>Presencia de especies con categoría de protección en cada comuna. 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66"/>
              </a:buClr>
              <a:buSzPts val="2000"/>
              <a:buFont typeface="Roboto"/>
              <a:buNone/>
            </a:pPr>
            <a:r>
              <a:rPr lang="es-MX" sz="1800" b="0" i="0" u="none" strike="noStrike" cap="none" dirty="0">
                <a:solidFill>
                  <a:srgbClr val="339966"/>
                </a:solidFill>
                <a:latin typeface="+mj-lt"/>
                <a:ea typeface="Roboto"/>
                <a:cs typeface="Roboto"/>
                <a:sym typeface="Roboto"/>
              </a:rPr>
              <a:t>-Clasificación según estado de conservación MMA (IUCN).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1800" b="0" i="0" u="none" strike="noStrike" cap="none" dirty="0">
              <a:solidFill>
                <a:srgbClr val="339966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66"/>
              </a:buClr>
              <a:buSzPts val="2000"/>
              <a:buFont typeface="Roboto"/>
              <a:buNone/>
            </a:pPr>
            <a:r>
              <a:rPr lang="es-MX" sz="1800" dirty="0">
                <a:solidFill>
                  <a:srgbClr val="339966"/>
                </a:solidFill>
                <a:latin typeface="+mj-lt"/>
                <a:ea typeface="Roboto"/>
                <a:cs typeface="Roboto"/>
                <a:sym typeface="Roboto"/>
              </a:rPr>
              <a:t>Observaciones: Se utilizan registros de solo presencias.</a:t>
            </a:r>
            <a:endParaRPr sz="1200" dirty="0">
              <a:latin typeface="+mj-lt"/>
            </a:endParaRPr>
          </a:p>
        </p:txBody>
      </p:sp>
      <p:pic>
        <p:nvPicPr>
          <p:cNvPr id="373" name="Google Shape;373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6987" y="1012741"/>
            <a:ext cx="1074197" cy="107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0" descr="Una ola en el mar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 l="11433" r="12277"/>
          <a:stretch/>
        </p:blipFill>
        <p:spPr>
          <a:xfrm>
            <a:off x="1" y="887767"/>
            <a:ext cx="3953364" cy="5970234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0"/>
          <p:cNvSpPr txBox="1"/>
          <p:nvPr/>
        </p:nvSpPr>
        <p:spPr>
          <a:xfrm>
            <a:off x="1651247" y="6516210"/>
            <a:ext cx="222829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200"/>
              <a:buFont typeface="Calibri"/>
              <a:buNone/>
            </a:pPr>
            <a:r>
              <a:rPr lang="es-MX" sz="12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Autor fotografía: Jorge Navarro</a:t>
            </a:r>
            <a:endParaRPr sz="1200" b="0" i="0" u="none" strike="noStrike" cap="none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40"/>
          <p:cNvSpPr txBox="1"/>
          <p:nvPr/>
        </p:nvSpPr>
        <p:spPr>
          <a:xfrm>
            <a:off x="1008952" y="156117"/>
            <a:ext cx="26303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BIODIVERSIDAD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856" y="108591"/>
            <a:ext cx="664419" cy="6644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91260F7-FA45-DE89-1C96-393C5DD62D45}"/>
              </a:ext>
            </a:extLst>
          </p:cNvPr>
          <p:cNvSpPr/>
          <p:nvPr/>
        </p:nvSpPr>
        <p:spPr>
          <a:xfrm>
            <a:off x="6204372" y="0"/>
            <a:ext cx="2939627" cy="861169"/>
          </a:xfrm>
          <a:prstGeom prst="rect">
            <a:avLst/>
          </a:prstGeom>
          <a:solidFill>
            <a:srgbClr val="0B5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1"/>
          <p:cNvSpPr/>
          <p:nvPr/>
        </p:nvSpPr>
        <p:spPr>
          <a:xfrm>
            <a:off x="3879542" y="887767"/>
            <a:ext cx="5264458" cy="59702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41"/>
          <p:cNvSpPr txBox="1"/>
          <p:nvPr/>
        </p:nvSpPr>
        <p:spPr>
          <a:xfrm>
            <a:off x="4272149" y="966972"/>
            <a:ext cx="18465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66"/>
              </a:buClr>
              <a:buSzPts val="2800"/>
              <a:buFont typeface="Calibri"/>
              <a:buNone/>
            </a:pPr>
            <a:r>
              <a:rPr lang="es-MX" sz="2800" b="0" i="0" u="none" strike="noStrike" cap="none" dirty="0">
                <a:solidFill>
                  <a:srgbClr val="339966"/>
                </a:solidFill>
                <a:latin typeface="Calibri"/>
                <a:ea typeface="Calibri"/>
                <a:cs typeface="Calibri"/>
                <a:sym typeface="Calibri"/>
              </a:rPr>
              <a:t>SUB-META</a:t>
            </a:r>
            <a:endParaRPr dirty="0"/>
          </a:p>
        </p:txBody>
      </p:sp>
      <p:sp>
        <p:nvSpPr>
          <p:cNvPr id="384" name="Google Shape;384;p41"/>
          <p:cNvSpPr txBox="1"/>
          <p:nvPr/>
        </p:nvSpPr>
        <p:spPr>
          <a:xfrm>
            <a:off x="4272149" y="1670710"/>
            <a:ext cx="273432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66"/>
              </a:buClr>
              <a:buSzPts val="4400"/>
              <a:buFont typeface="Arial"/>
              <a:buNone/>
            </a:pPr>
            <a:r>
              <a:rPr lang="es-MX" sz="4400" b="1" i="0" u="none" strike="noStrike" cap="none" dirty="0">
                <a:solidFill>
                  <a:srgbClr val="339966"/>
                </a:solidFill>
                <a:latin typeface="Arial"/>
                <a:ea typeface="Arial"/>
                <a:cs typeface="Arial"/>
                <a:sym typeface="Arial"/>
              </a:rPr>
              <a:t>HÁBITAT</a:t>
            </a:r>
            <a:endParaRPr sz="4400" b="1" i="0" u="none" strike="noStrike" cap="none" dirty="0">
              <a:solidFill>
                <a:srgbClr val="339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41"/>
          <p:cNvSpPr txBox="1"/>
          <p:nvPr/>
        </p:nvSpPr>
        <p:spPr>
          <a:xfrm>
            <a:off x="4150146" y="2641182"/>
            <a:ext cx="4379492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66"/>
              </a:buClr>
              <a:buSzPts val="2000"/>
              <a:buFont typeface="Roboto"/>
              <a:buNone/>
            </a:pPr>
            <a:r>
              <a:rPr lang="es-MX" sz="1800" b="0" i="0" u="none" strike="noStrike" cap="none" dirty="0">
                <a:solidFill>
                  <a:srgbClr val="339966"/>
                </a:solidFill>
                <a:latin typeface="+mj-lt"/>
                <a:ea typeface="Roboto"/>
                <a:cs typeface="Roboto"/>
                <a:sym typeface="Roboto"/>
              </a:rPr>
              <a:t>Definición: El estado de los </a:t>
            </a:r>
            <a:r>
              <a:rPr lang="es-MX" sz="1800" b="1" i="0" u="none" strike="noStrike" cap="none" dirty="0">
                <a:solidFill>
                  <a:srgbClr val="339966"/>
                </a:solidFill>
                <a:latin typeface="+mj-lt"/>
                <a:ea typeface="Roboto"/>
                <a:cs typeface="Roboto"/>
                <a:sym typeface="Roboto"/>
              </a:rPr>
              <a:t>hábitats clave</a:t>
            </a:r>
            <a:r>
              <a:rPr lang="es-MX" sz="1800" b="0" i="0" u="none" strike="noStrike" cap="none" dirty="0">
                <a:solidFill>
                  <a:srgbClr val="339966"/>
                </a:solidFill>
                <a:latin typeface="+mj-lt"/>
                <a:ea typeface="Roboto"/>
                <a:cs typeface="Roboto"/>
                <a:sym typeface="Roboto"/>
              </a:rPr>
              <a:t> que sirven como proxy del conjunto de especies que dependen de ellos.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1800" dirty="0">
              <a:solidFill>
                <a:srgbClr val="339966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66"/>
              </a:buClr>
              <a:buSzPts val="2000"/>
              <a:buFont typeface="Roboto"/>
              <a:buNone/>
            </a:pPr>
            <a:r>
              <a:rPr lang="es-MX" sz="1800" b="0" i="0" u="none" strike="noStrike" cap="none" dirty="0">
                <a:solidFill>
                  <a:srgbClr val="339966"/>
                </a:solidFill>
                <a:latin typeface="+mj-lt"/>
                <a:ea typeface="Roboto"/>
                <a:cs typeface="Roboto"/>
                <a:sym typeface="Roboto"/>
              </a:rPr>
              <a:t>Variables: Según clasificación de ecosistemas marinos de MMA 2016, se identificaron los hábitats: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66"/>
              </a:buClr>
              <a:buSzPts val="2000"/>
              <a:buFont typeface="Roboto"/>
              <a:buNone/>
            </a:pPr>
            <a:r>
              <a:rPr lang="es-MX" sz="1800" b="0" i="0" u="none" strike="noStrike" cap="none" dirty="0">
                <a:solidFill>
                  <a:srgbClr val="339966"/>
                </a:solidFill>
                <a:latin typeface="+mj-lt"/>
                <a:ea typeface="Roboto"/>
                <a:cs typeface="Roboto"/>
                <a:sym typeface="Roboto"/>
              </a:rPr>
              <a:t>-Aguas frías 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66"/>
              </a:buClr>
              <a:buSzPts val="2000"/>
              <a:buFont typeface="Roboto"/>
              <a:buNone/>
            </a:pPr>
            <a:r>
              <a:rPr lang="es-MX" sz="1800" b="0" i="0" u="none" strike="noStrike" cap="none" dirty="0">
                <a:solidFill>
                  <a:srgbClr val="339966"/>
                </a:solidFill>
                <a:latin typeface="+mj-lt"/>
                <a:ea typeface="Roboto"/>
                <a:cs typeface="Roboto"/>
                <a:sym typeface="Roboto"/>
              </a:rPr>
              <a:t>-Bosques de </a:t>
            </a:r>
            <a:r>
              <a:rPr lang="es-MX" sz="1800" b="0" i="0" u="none" strike="noStrike" cap="none" dirty="0" err="1">
                <a:solidFill>
                  <a:srgbClr val="339966"/>
                </a:solidFill>
                <a:latin typeface="+mj-lt"/>
                <a:ea typeface="Roboto"/>
                <a:cs typeface="Roboto"/>
                <a:sym typeface="Roboto"/>
              </a:rPr>
              <a:t>Macrocystis</a:t>
            </a:r>
            <a:endParaRPr sz="1800" b="0" i="0" u="none" strike="noStrike" cap="none" dirty="0">
              <a:solidFill>
                <a:srgbClr val="339966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66"/>
              </a:buClr>
              <a:buSzPts val="2000"/>
              <a:buFont typeface="Roboto"/>
              <a:buNone/>
            </a:pPr>
            <a:r>
              <a:rPr lang="es-MX" sz="1800" b="0" i="0" u="none" strike="noStrike" cap="none" dirty="0">
                <a:solidFill>
                  <a:srgbClr val="339966"/>
                </a:solidFill>
                <a:latin typeface="+mj-lt"/>
                <a:ea typeface="Roboto"/>
                <a:cs typeface="Roboto"/>
                <a:sym typeface="Roboto"/>
              </a:rPr>
              <a:t>-Canales interiores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66"/>
              </a:buClr>
              <a:buSzPts val="2000"/>
              <a:buFont typeface="Roboto"/>
              <a:buNone/>
            </a:pPr>
            <a:r>
              <a:rPr lang="es-MX" sz="1800" b="0" i="0" u="none" strike="noStrike" cap="none" dirty="0">
                <a:solidFill>
                  <a:srgbClr val="339966"/>
                </a:solidFill>
                <a:latin typeface="+mj-lt"/>
                <a:ea typeface="Roboto"/>
                <a:cs typeface="Roboto"/>
                <a:sym typeface="Roboto"/>
              </a:rPr>
              <a:t>-Costas expuestas</a:t>
            </a:r>
            <a:endParaRPr dirty="0">
              <a:latin typeface="+mj-lt"/>
            </a:endParaRPr>
          </a:p>
        </p:txBody>
      </p:sp>
      <p:pic>
        <p:nvPicPr>
          <p:cNvPr id="386" name="Google Shape;386;p41" descr="Un coral en el mar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 t="5353" b="8002"/>
          <a:stretch/>
        </p:blipFill>
        <p:spPr>
          <a:xfrm rot="5400000">
            <a:off x="-1045347" y="1933113"/>
            <a:ext cx="5970233" cy="3879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2652" y="1401684"/>
            <a:ext cx="956986" cy="956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642" y="108591"/>
            <a:ext cx="664419" cy="664419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1"/>
          <p:cNvSpPr txBox="1"/>
          <p:nvPr/>
        </p:nvSpPr>
        <p:spPr>
          <a:xfrm>
            <a:off x="1008951" y="209967"/>
            <a:ext cx="26303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BIODIVERSIDAD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8C84257-6CA8-4E62-1E07-299D0B4F823B}"/>
              </a:ext>
            </a:extLst>
          </p:cNvPr>
          <p:cNvSpPr/>
          <p:nvPr/>
        </p:nvSpPr>
        <p:spPr>
          <a:xfrm>
            <a:off x="6204372" y="0"/>
            <a:ext cx="2939627" cy="861169"/>
          </a:xfrm>
          <a:prstGeom prst="rect">
            <a:avLst/>
          </a:prstGeom>
          <a:solidFill>
            <a:srgbClr val="0B5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2"/>
          <p:cNvSpPr/>
          <p:nvPr/>
        </p:nvSpPr>
        <p:spPr>
          <a:xfrm>
            <a:off x="1" y="870012"/>
            <a:ext cx="9143999" cy="59879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42"/>
          <p:cNvSpPr/>
          <p:nvPr/>
        </p:nvSpPr>
        <p:spPr>
          <a:xfrm>
            <a:off x="2541975" y="3370582"/>
            <a:ext cx="1170856" cy="648069"/>
          </a:xfrm>
          <a:prstGeom prst="mathEqual">
            <a:avLst>
              <a:gd name="adj1" fmla="val 23520"/>
              <a:gd name="adj2" fmla="val 1176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42"/>
          <p:cNvSpPr/>
          <p:nvPr/>
        </p:nvSpPr>
        <p:spPr>
          <a:xfrm>
            <a:off x="5613699" y="2747769"/>
            <a:ext cx="871020" cy="896645"/>
          </a:xfrm>
          <a:prstGeom prst="plus">
            <a:avLst>
              <a:gd name="adj" fmla="val 41308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42"/>
          <p:cNvSpPr/>
          <p:nvPr/>
        </p:nvSpPr>
        <p:spPr>
          <a:xfrm>
            <a:off x="3037641" y="4245250"/>
            <a:ext cx="6239525" cy="612559"/>
          </a:xfrm>
          <a:prstGeom prst="mathMinus">
            <a:avLst>
              <a:gd name="adj1" fmla="val 2352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42"/>
          <p:cNvSpPr txBox="1"/>
          <p:nvPr/>
        </p:nvSpPr>
        <p:spPr>
          <a:xfrm>
            <a:off x="6790599" y="3743475"/>
            <a:ext cx="1869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LUGARES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ESPECIALES</a:t>
            </a:r>
            <a:endParaRPr sz="2000" b="1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42"/>
          <p:cNvSpPr txBox="1"/>
          <p:nvPr/>
        </p:nvSpPr>
        <p:spPr>
          <a:xfrm>
            <a:off x="3778684" y="3712519"/>
            <a:ext cx="173986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ESPECIES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ICÓNICAS</a:t>
            </a:r>
            <a:endParaRPr sz="2000" b="1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42"/>
          <p:cNvSpPr txBox="1"/>
          <p:nvPr/>
        </p:nvSpPr>
        <p:spPr>
          <a:xfrm>
            <a:off x="3945033" y="3450970"/>
            <a:ext cx="14071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s-MX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SUBMETA</a:t>
            </a:r>
            <a:endParaRPr sz="18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42"/>
          <p:cNvSpPr txBox="1"/>
          <p:nvPr/>
        </p:nvSpPr>
        <p:spPr>
          <a:xfrm>
            <a:off x="6958825" y="3445956"/>
            <a:ext cx="14071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s-MX"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SUBMETA</a:t>
            </a:r>
            <a:endParaRPr sz="18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2" name="Google Shape;402;p42"/>
          <p:cNvGrpSpPr/>
          <p:nvPr/>
        </p:nvGrpSpPr>
        <p:grpSpPr>
          <a:xfrm>
            <a:off x="420476" y="3461999"/>
            <a:ext cx="1828621" cy="1224849"/>
            <a:chOff x="715749" y="1627650"/>
            <a:chExt cx="1828621" cy="1224849"/>
          </a:xfrm>
        </p:grpSpPr>
        <p:sp>
          <p:nvSpPr>
            <p:cNvPr id="403" name="Google Shape;403;p42"/>
            <p:cNvSpPr txBox="1"/>
            <p:nvPr/>
          </p:nvSpPr>
          <p:spPr>
            <a:xfrm>
              <a:off x="715749" y="1929169"/>
              <a:ext cx="1828621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800"/>
                <a:buFont typeface="Arial"/>
                <a:buNone/>
              </a:pPr>
              <a:r>
                <a:rPr lang="es-MX" sz="1800" b="1" i="0" u="none" strike="noStrike" cap="none" dirty="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SENTIDO DE LUGAR Y PERTENENCIA</a:t>
              </a:r>
              <a:endParaRPr sz="18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42"/>
            <p:cNvSpPr txBox="1"/>
            <p:nvPr/>
          </p:nvSpPr>
          <p:spPr>
            <a:xfrm>
              <a:off x="1131561" y="1627650"/>
              <a:ext cx="99699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800"/>
                <a:buFont typeface="Calibri"/>
                <a:buNone/>
              </a:pPr>
              <a:r>
                <a:rPr lang="es-MX" sz="1800" b="0" i="0" u="none" strike="noStrike" cap="non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META</a:t>
              </a:r>
              <a:endPara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5" name="Google Shape;405;p42"/>
          <p:cNvSpPr txBox="1"/>
          <p:nvPr/>
        </p:nvSpPr>
        <p:spPr>
          <a:xfrm>
            <a:off x="5085981" y="4694557"/>
            <a:ext cx="192645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600"/>
              <a:buFont typeface="Arial"/>
              <a:buNone/>
            </a:pPr>
            <a:r>
              <a:rPr lang="es-MX" sz="9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96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359" y="2126345"/>
            <a:ext cx="1170856" cy="117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3189" y="2126345"/>
            <a:ext cx="1170856" cy="117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76981" y="2123819"/>
            <a:ext cx="1170856" cy="117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238" y="72427"/>
            <a:ext cx="707050" cy="70705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2"/>
          <p:cNvSpPr txBox="1"/>
          <p:nvPr/>
        </p:nvSpPr>
        <p:spPr>
          <a:xfrm>
            <a:off x="1008950" y="209975"/>
            <a:ext cx="380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SENTIDO DE LUGAR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17CB21B-EEEF-9BF7-970F-83580BB095A8}"/>
              </a:ext>
            </a:extLst>
          </p:cNvPr>
          <p:cNvSpPr/>
          <p:nvPr/>
        </p:nvSpPr>
        <p:spPr>
          <a:xfrm>
            <a:off x="6204372" y="0"/>
            <a:ext cx="2939627" cy="861169"/>
          </a:xfrm>
          <a:prstGeom prst="rect">
            <a:avLst/>
          </a:prstGeom>
          <a:solidFill>
            <a:srgbClr val="0B5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3"/>
          <p:cNvSpPr/>
          <p:nvPr/>
        </p:nvSpPr>
        <p:spPr>
          <a:xfrm>
            <a:off x="3879542" y="887767"/>
            <a:ext cx="5264458" cy="59702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43"/>
          <p:cNvSpPr txBox="1"/>
          <p:nvPr/>
        </p:nvSpPr>
        <p:spPr>
          <a:xfrm>
            <a:off x="4292434" y="945244"/>
            <a:ext cx="18465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3AB7"/>
              </a:buClr>
              <a:buSzPts val="2800"/>
              <a:buFont typeface="Calibri"/>
              <a:buNone/>
            </a:pPr>
            <a:r>
              <a:rPr lang="es-MX" sz="2800" b="0" i="0" u="none" strike="noStrike" cap="none" dirty="0">
                <a:solidFill>
                  <a:srgbClr val="683AB7"/>
                </a:solidFill>
                <a:latin typeface="Calibri"/>
                <a:ea typeface="Calibri"/>
                <a:cs typeface="Calibri"/>
                <a:sym typeface="Calibri"/>
              </a:rPr>
              <a:t>SUB-META</a:t>
            </a:r>
            <a:endParaRPr dirty="0"/>
          </a:p>
        </p:txBody>
      </p:sp>
      <p:sp>
        <p:nvSpPr>
          <p:cNvPr id="417" name="Google Shape;417;p43"/>
          <p:cNvSpPr txBox="1"/>
          <p:nvPr/>
        </p:nvSpPr>
        <p:spPr>
          <a:xfrm>
            <a:off x="4283657" y="1368652"/>
            <a:ext cx="3016155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3AB7"/>
              </a:buClr>
              <a:buSzPts val="4400"/>
              <a:buFont typeface="Arial"/>
              <a:buNone/>
            </a:pPr>
            <a:r>
              <a:rPr lang="es-MX" sz="4400" b="1" i="0" u="none" strike="noStrike" cap="none" dirty="0">
                <a:solidFill>
                  <a:srgbClr val="683AB7"/>
                </a:solidFill>
                <a:latin typeface="Arial"/>
                <a:ea typeface="Arial"/>
                <a:cs typeface="Arial"/>
                <a:sym typeface="Arial"/>
              </a:rPr>
              <a:t>ESPECIES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3AB7"/>
              </a:buClr>
              <a:buSzPts val="4400"/>
              <a:buFont typeface="Arial"/>
              <a:buNone/>
            </a:pPr>
            <a:r>
              <a:rPr lang="es-MX" sz="4400" b="1" i="0" u="none" strike="noStrike" cap="none" dirty="0">
                <a:solidFill>
                  <a:srgbClr val="683AB7"/>
                </a:solidFill>
                <a:latin typeface="Arial"/>
                <a:ea typeface="Arial"/>
                <a:cs typeface="Arial"/>
                <a:sym typeface="Arial"/>
              </a:rPr>
              <a:t>ICÓNICAS</a:t>
            </a:r>
            <a:endParaRPr sz="4400" b="1" i="0" u="none" strike="noStrike" cap="none" dirty="0">
              <a:solidFill>
                <a:srgbClr val="683A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43"/>
          <p:cNvSpPr txBox="1"/>
          <p:nvPr/>
        </p:nvSpPr>
        <p:spPr>
          <a:xfrm>
            <a:off x="4338649" y="2909941"/>
            <a:ext cx="4379492" cy="3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3AB7"/>
              </a:buClr>
              <a:buSzPts val="1800"/>
              <a:buFont typeface="Roboto"/>
              <a:buNone/>
            </a:pPr>
            <a:r>
              <a:rPr lang="es-MX" sz="1600" b="0" i="0" u="none" strike="noStrike" cap="none" dirty="0">
                <a:solidFill>
                  <a:srgbClr val="683AB7"/>
                </a:solidFill>
                <a:latin typeface="+mj-lt"/>
                <a:ea typeface="Roboto"/>
                <a:cs typeface="Roboto"/>
                <a:sym typeface="Roboto"/>
              </a:rPr>
              <a:t>Definición: El </a:t>
            </a:r>
            <a:r>
              <a:rPr lang="es-MX" sz="1600" b="1" i="0" u="none" strike="noStrike" cap="none" dirty="0">
                <a:solidFill>
                  <a:srgbClr val="683AB7"/>
                </a:solidFill>
                <a:latin typeface="+mj-lt"/>
                <a:ea typeface="Roboto"/>
                <a:cs typeface="Roboto"/>
                <a:sym typeface="Roboto"/>
              </a:rPr>
              <a:t>estado de conservación </a:t>
            </a:r>
            <a:r>
              <a:rPr lang="es-MX" sz="1600" b="0" i="0" u="none" strike="noStrike" cap="none" dirty="0">
                <a:solidFill>
                  <a:srgbClr val="683AB7"/>
                </a:solidFill>
                <a:latin typeface="+mj-lt"/>
                <a:ea typeface="Roboto"/>
                <a:cs typeface="Roboto"/>
                <a:sym typeface="Roboto"/>
              </a:rPr>
              <a:t>de especies icónicas (por ejemplo, ballenas) que contribuyen a la identidad cultural.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600" dirty="0">
              <a:solidFill>
                <a:srgbClr val="683AB7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3AB7"/>
              </a:buClr>
              <a:buSzPts val="1800"/>
              <a:buFont typeface="Roboto"/>
              <a:buNone/>
            </a:pPr>
            <a:r>
              <a:rPr lang="es-MX" sz="1600" b="0" i="0" u="none" strike="noStrike" cap="none" dirty="0">
                <a:solidFill>
                  <a:srgbClr val="683AB7"/>
                </a:solidFill>
                <a:latin typeface="+mj-lt"/>
                <a:ea typeface="Roboto"/>
                <a:cs typeface="Roboto"/>
                <a:sym typeface="Roboto"/>
              </a:rPr>
              <a:t>Variables: 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3AB7"/>
              </a:buClr>
              <a:buSzPts val="1800"/>
              <a:buFont typeface="Roboto"/>
              <a:buNone/>
            </a:pPr>
            <a:r>
              <a:rPr lang="es-MX" sz="1600" b="0" i="0" u="none" strike="noStrike" cap="none" dirty="0">
                <a:solidFill>
                  <a:srgbClr val="683AB7"/>
                </a:solidFill>
                <a:latin typeface="+mj-lt"/>
                <a:ea typeface="Roboto"/>
                <a:cs typeface="Roboto"/>
                <a:sym typeface="Roboto"/>
              </a:rPr>
              <a:t>- Estado y tendencia de las especies icónicas según categorías IUCN 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3AB7"/>
              </a:buClr>
              <a:buSzPts val="1800"/>
              <a:buFont typeface="Roboto"/>
              <a:buNone/>
            </a:pPr>
            <a:r>
              <a:rPr lang="es-MX" sz="1600" b="0" i="0" u="none" strike="noStrike" cap="none" dirty="0">
                <a:solidFill>
                  <a:srgbClr val="683AB7"/>
                </a:solidFill>
                <a:latin typeface="+mj-lt"/>
                <a:ea typeface="Roboto"/>
                <a:cs typeface="Roboto"/>
                <a:sym typeface="Roboto"/>
              </a:rPr>
              <a:t>- Estado y tendencia de especies de importancia económica/cultural asociadas a pesquerías (estado de las pesquerías: agotada, sobreexplotada, plena explotación, subexplotada</a:t>
            </a:r>
            <a:r>
              <a:rPr lang="es-MX" sz="1800" b="0" i="0" u="none" strike="noStrike" cap="none" dirty="0">
                <a:solidFill>
                  <a:srgbClr val="683AB7"/>
                </a:solidFill>
                <a:latin typeface="Roboto"/>
                <a:ea typeface="Roboto"/>
                <a:cs typeface="Roboto"/>
                <a:sym typeface="Roboto"/>
              </a:rPr>
              <a:t>).</a:t>
            </a:r>
            <a:endParaRPr sz="1800" b="0" i="0" u="none" strike="noStrike" cap="none" dirty="0">
              <a:solidFill>
                <a:srgbClr val="683AB7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419" name="Google Shape;419;p43" descr="Una ola en el mar&#10;&#10;Descripción generada automáticamente con confianza media"/>
          <p:cNvPicPr preferRelativeResize="0"/>
          <p:nvPr/>
        </p:nvPicPr>
        <p:blipFill rotWithShape="1">
          <a:blip r:embed="rId3">
            <a:alphaModFix/>
          </a:blip>
          <a:srcRect l="11433" r="12277"/>
          <a:stretch/>
        </p:blipFill>
        <p:spPr>
          <a:xfrm>
            <a:off x="1" y="887767"/>
            <a:ext cx="3953364" cy="5970234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3"/>
          <p:cNvSpPr txBox="1"/>
          <p:nvPr/>
        </p:nvSpPr>
        <p:spPr>
          <a:xfrm>
            <a:off x="1651247" y="6516210"/>
            <a:ext cx="222829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200"/>
              <a:buFont typeface="Calibri"/>
              <a:buNone/>
            </a:pPr>
            <a:r>
              <a:rPr lang="es-MX" sz="12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Autor fotografía: Jorge Navarro</a:t>
            </a:r>
            <a:endParaRPr sz="1200" b="0" i="0" u="none" strike="noStrike" cap="none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1318" y="948930"/>
            <a:ext cx="1212219" cy="1212219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3"/>
          <p:cNvSpPr txBox="1"/>
          <p:nvPr/>
        </p:nvSpPr>
        <p:spPr>
          <a:xfrm>
            <a:off x="936525" y="195125"/>
            <a:ext cx="405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SENTIDO DE LUGAR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Google Shape;423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238" y="72427"/>
            <a:ext cx="707050" cy="70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0E23C51-86EA-053D-A4D8-F0BC84DE07AA}"/>
              </a:ext>
            </a:extLst>
          </p:cNvPr>
          <p:cNvSpPr/>
          <p:nvPr/>
        </p:nvSpPr>
        <p:spPr>
          <a:xfrm>
            <a:off x="6204372" y="0"/>
            <a:ext cx="2939627" cy="861169"/>
          </a:xfrm>
          <a:prstGeom prst="rect">
            <a:avLst/>
          </a:prstGeom>
          <a:solidFill>
            <a:srgbClr val="0B5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4"/>
          <p:cNvSpPr/>
          <p:nvPr/>
        </p:nvSpPr>
        <p:spPr>
          <a:xfrm>
            <a:off x="3879542" y="887767"/>
            <a:ext cx="5264458" cy="59702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4"/>
          <p:cNvSpPr txBox="1"/>
          <p:nvPr/>
        </p:nvSpPr>
        <p:spPr>
          <a:xfrm>
            <a:off x="4003692" y="946448"/>
            <a:ext cx="18465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3AB7"/>
              </a:buClr>
              <a:buSzPts val="2800"/>
              <a:buFont typeface="Calibri"/>
              <a:buNone/>
            </a:pPr>
            <a:r>
              <a:rPr lang="es-MX" sz="2800" b="0" i="0" u="none" strike="noStrike" cap="none" dirty="0">
                <a:solidFill>
                  <a:srgbClr val="683AB7"/>
                </a:solidFill>
                <a:latin typeface="Calibri"/>
                <a:ea typeface="Calibri"/>
                <a:cs typeface="Calibri"/>
                <a:sym typeface="Calibri"/>
              </a:rPr>
              <a:t>SUB-META</a:t>
            </a:r>
            <a:endParaRPr dirty="0"/>
          </a:p>
        </p:txBody>
      </p:sp>
      <p:sp>
        <p:nvSpPr>
          <p:cNvPr id="430" name="Google Shape;430;p44"/>
          <p:cNvSpPr txBox="1"/>
          <p:nvPr/>
        </p:nvSpPr>
        <p:spPr>
          <a:xfrm>
            <a:off x="4003692" y="1429878"/>
            <a:ext cx="47130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3AB7"/>
              </a:buClr>
              <a:buSzPts val="3600"/>
              <a:buFont typeface="Arial"/>
              <a:buNone/>
            </a:pPr>
            <a:r>
              <a:rPr lang="es-MX" sz="3600" b="1" i="0" u="none" strike="noStrike" cap="none" dirty="0">
                <a:solidFill>
                  <a:srgbClr val="683AB7"/>
                </a:solidFill>
                <a:latin typeface="Arial"/>
                <a:ea typeface="Arial"/>
                <a:cs typeface="Arial"/>
                <a:sym typeface="Arial"/>
              </a:rPr>
              <a:t>LUGARES ESPECIALES</a:t>
            </a:r>
            <a:endParaRPr sz="3600" b="1" i="0" u="none" strike="noStrike" cap="none" dirty="0">
              <a:solidFill>
                <a:srgbClr val="683A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44"/>
          <p:cNvSpPr txBox="1"/>
          <p:nvPr/>
        </p:nvSpPr>
        <p:spPr>
          <a:xfrm>
            <a:off x="4003692" y="2658443"/>
            <a:ext cx="5016157" cy="289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3AB7"/>
              </a:buClr>
              <a:buSzPts val="2000"/>
              <a:buFont typeface="Roboto"/>
              <a:buNone/>
            </a:pPr>
            <a:r>
              <a:rPr lang="es-MX" b="0" i="0" u="none" strike="noStrike" cap="none" dirty="0">
                <a:solidFill>
                  <a:srgbClr val="683AB7"/>
                </a:solidFill>
                <a:latin typeface="+mj-lt"/>
                <a:ea typeface="Roboto"/>
                <a:cs typeface="Roboto"/>
                <a:sym typeface="Roboto"/>
              </a:rPr>
              <a:t>Definición: El estado de conservación de las locaciones geográficas que contribuyen a la identidad cultural. Variables: </a:t>
            </a:r>
            <a:endParaRPr b="0" i="0" u="none" strike="noStrike" cap="none" dirty="0">
              <a:solidFill>
                <a:srgbClr val="683AB7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3AB7"/>
              </a:buClr>
              <a:buSzPts val="2000"/>
              <a:buFont typeface="Roboto"/>
              <a:buNone/>
            </a:pPr>
            <a:r>
              <a:rPr lang="es-MX" b="0" i="0" u="none" strike="noStrike" cap="none" dirty="0">
                <a:solidFill>
                  <a:srgbClr val="683AB7"/>
                </a:solidFill>
                <a:latin typeface="+mj-lt"/>
                <a:ea typeface="Roboto"/>
                <a:cs typeface="Roboto"/>
                <a:sym typeface="Roboto"/>
              </a:rPr>
              <a:t>- AMERBs. </a:t>
            </a:r>
            <a:endParaRPr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3AB7"/>
              </a:buClr>
              <a:buSzPts val="2000"/>
              <a:buFont typeface="Roboto"/>
              <a:buNone/>
            </a:pPr>
            <a:r>
              <a:rPr lang="es-MX" b="0" i="0" u="none" strike="noStrike" cap="none" dirty="0">
                <a:solidFill>
                  <a:srgbClr val="683AB7"/>
                </a:solidFill>
                <a:latin typeface="+mj-lt"/>
                <a:ea typeface="Roboto"/>
                <a:cs typeface="Roboto"/>
                <a:sym typeface="Roboto"/>
              </a:rPr>
              <a:t>- Áreas protegidas privadas. </a:t>
            </a:r>
            <a:endParaRPr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3AB7"/>
              </a:buClr>
              <a:buSzPts val="2000"/>
              <a:buFont typeface="Roboto"/>
              <a:buNone/>
            </a:pPr>
            <a:r>
              <a:rPr lang="es-MX" b="0" i="0" u="none" strike="noStrike" cap="none" dirty="0">
                <a:solidFill>
                  <a:srgbClr val="683AB7"/>
                </a:solidFill>
                <a:latin typeface="+mj-lt"/>
                <a:ea typeface="Roboto"/>
                <a:cs typeface="Roboto"/>
                <a:sym typeface="Roboto"/>
              </a:rPr>
              <a:t>- Áreas marinas protegidas.</a:t>
            </a:r>
            <a:endParaRPr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3AB7"/>
              </a:buClr>
              <a:buSzPts val="2000"/>
              <a:buFont typeface="Roboto"/>
              <a:buNone/>
            </a:pPr>
            <a:r>
              <a:rPr lang="es-MX" b="0" i="0" u="none" strike="noStrike" cap="none" dirty="0">
                <a:solidFill>
                  <a:srgbClr val="683AB7"/>
                </a:solidFill>
                <a:latin typeface="+mj-lt"/>
                <a:ea typeface="Roboto"/>
                <a:cs typeface="Roboto"/>
                <a:sym typeface="Roboto"/>
              </a:rPr>
              <a:t>- Bienes nacionales protegidos.</a:t>
            </a:r>
            <a:endParaRPr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3AB7"/>
              </a:buClr>
              <a:buSzPts val="2000"/>
              <a:buFont typeface="Roboto"/>
              <a:buNone/>
            </a:pPr>
            <a:r>
              <a:rPr lang="es-MX" b="0" i="0" u="none" strike="noStrike" cap="none" dirty="0">
                <a:solidFill>
                  <a:srgbClr val="683AB7"/>
                </a:solidFill>
                <a:latin typeface="+mj-lt"/>
                <a:ea typeface="Roboto"/>
                <a:cs typeface="Roboto"/>
                <a:sym typeface="Roboto"/>
              </a:rPr>
              <a:t>- Monumentos nacionales.</a:t>
            </a:r>
            <a:endParaRPr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3AB7"/>
              </a:buClr>
              <a:buSzPts val="2000"/>
              <a:buFont typeface="Roboto"/>
              <a:buNone/>
            </a:pPr>
            <a:r>
              <a:rPr lang="es-MX" b="0" i="0" u="none" strike="noStrike" cap="none" dirty="0">
                <a:solidFill>
                  <a:srgbClr val="683AB7"/>
                </a:solidFill>
                <a:latin typeface="+mj-lt"/>
                <a:ea typeface="Roboto"/>
                <a:cs typeface="Roboto"/>
                <a:sym typeface="Roboto"/>
              </a:rPr>
              <a:t>- Patrimonio mundial UNESCO.</a:t>
            </a:r>
            <a:endParaRPr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3AB7"/>
              </a:buClr>
              <a:buSzPts val="2000"/>
              <a:buFont typeface="Roboto"/>
              <a:buNone/>
            </a:pPr>
            <a:r>
              <a:rPr lang="es-MX" b="0" i="0" u="none" strike="noStrike" cap="none" dirty="0">
                <a:solidFill>
                  <a:srgbClr val="683AB7"/>
                </a:solidFill>
                <a:latin typeface="+mj-lt"/>
                <a:ea typeface="Roboto"/>
                <a:cs typeface="Roboto"/>
                <a:sym typeface="Roboto"/>
              </a:rPr>
              <a:t>- Sitios prioritarios de Conservación de la biodiversidad nacional.</a:t>
            </a:r>
            <a:endParaRPr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3AB7"/>
              </a:buClr>
              <a:buSzPts val="2000"/>
              <a:buFont typeface="Roboto"/>
              <a:buNone/>
            </a:pPr>
            <a:r>
              <a:rPr lang="es-MX" b="0" i="0" u="none" strike="noStrike" cap="none" dirty="0">
                <a:solidFill>
                  <a:srgbClr val="683AB7"/>
                </a:solidFill>
                <a:latin typeface="+mj-lt"/>
                <a:ea typeface="Roboto"/>
                <a:cs typeface="Roboto"/>
                <a:sym typeface="Roboto"/>
              </a:rPr>
              <a:t>- Áreas terrestres protegidas.</a:t>
            </a:r>
            <a:endParaRPr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3AB7"/>
              </a:buClr>
              <a:buSzPts val="2000"/>
              <a:buFont typeface="Roboto"/>
              <a:buNone/>
            </a:pPr>
            <a:r>
              <a:rPr lang="es-MX" b="0" i="0" u="none" strike="noStrike" cap="none" dirty="0">
                <a:solidFill>
                  <a:srgbClr val="683AB7"/>
                </a:solidFill>
                <a:latin typeface="+mj-lt"/>
                <a:ea typeface="Roboto"/>
                <a:cs typeface="Roboto"/>
                <a:sym typeface="Roboto"/>
              </a:rPr>
              <a:t>- ZOIT.</a:t>
            </a:r>
            <a:endParaRPr b="0" i="0" u="none" strike="noStrike" cap="none" dirty="0">
              <a:solidFill>
                <a:srgbClr val="683AB7"/>
              </a:solidFill>
              <a:latin typeface="+mj-lt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432" name="Google Shape;43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2033" y="884240"/>
            <a:ext cx="1170856" cy="117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4" descr="Un río al lado de una montaña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 r="35163"/>
          <a:stretch/>
        </p:blipFill>
        <p:spPr>
          <a:xfrm>
            <a:off x="0" y="882934"/>
            <a:ext cx="3879542" cy="5975066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4"/>
          <p:cNvSpPr txBox="1"/>
          <p:nvPr/>
        </p:nvSpPr>
        <p:spPr>
          <a:xfrm>
            <a:off x="936525" y="195125"/>
            <a:ext cx="413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SENTIDO DE LUGAR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238" y="72427"/>
            <a:ext cx="707050" cy="70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1B423E3-B6AC-E8D6-1509-E93F72DC6C97}"/>
              </a:ext>
            </a:extLst>
          </p:cNvPr>
          <p:cNvSpPr/>
          <p:nvPr/>
        </p:nvSpPr>
        <p:spPr>
          <a:xfrm>
            <a:off x="6204372" y="0"/>
            <a:ext cx="2939627" cy="861169"/>
          </a:xfrm>
          <a:prstGeom prst="rect">
            <a:avLst/>
          </a:prstGeom>
          <a:solidFill>
            <a:srgbClr val="0B5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5"/>
          <p:cNvSpPr/>
          <p:nvPr/>
        </p:nvSpPr>
        <p:spPr>
          <a:xfrm>
            <a:off x="1" y="783244"/>
            <a:ext cx="9143999" cy="59879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45"/>
          <p:cNvSpPr/>
          <p:nvPr/>
        </p:nvSpPr>
        <p:spPr>
          <a:xfrm>
            <a:off x="2501448" y="3326193"/>
            <a:ext cx="1170856" cy="648069"/>
          </a:xfrm>
          <a:prstGeom prst="mathEqual">
            <a:avLst>
              <a:gd name="adj1" fmla="val 23520"/>
              <a:gd name="adj2" fmla="val 1176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45"/>
          <p:cNvSpPr/>
          <p:nvPr/>
        </p:nvSpPr>
        <p:spPr>
          <a:xfrm>
            <a:off x="5573172" y="2703380"/>
            <a:ext cx="871020" cy="896645"/>
          </a:xfrm>
          <a:prstGeom prst="plus">
            <a:avLst>
              <a:gd name="adj" fmla="val 41308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45"/>
          <p:cNvSpPr/>
          <p:nvPr/>
        </p:nvSpPr>
        <p:spPr>
          <a:xfrm>
            <a:off x="2997115" y="4200861"/>
            <a:ext cx="5902170" cy="612559"/>
          </a:xfrm>
          <a:prstGeom prst="mathMinus">
            <a:avLst>
              <a:gd name="adj1" fmla="val 2352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45"/>
          <p:cNvSpPr txBox="1"/>
          <p:nvPr/>
        </p:nvSpPr>
        <p:spPr>
          <a:xfrm>
            <a:off x="3617438" y="3681914"/>
            <a:ext cx="16227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PESCA</a:t>
            </a:r>
            <a:endParaRPr sz="2000" b="1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45"/>
          <p:cNvSpPr txBox="1"/>
          <p:nvPr/>
        </p:nvSpPr>
        <p:spPr>
          <a:xfrm>
            <a:off x="6655851" y="3649625"/>
            <a:ext cx="207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s-MX" sz="20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MARICULTURA</a:t>
            </a:r>
            <a:endParaRPr sz="2000" b="1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45"/>
          <p:cNvSpPr txBox="1"/>
          <p:nvPr/>
        </p:nvSpPr>
        <p:spPr>
          <a:xfrm>
            <a:off x="6819303" y="3342677"/>
            <a:ext cx="14071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s-MX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SUBMETA</a:t>
            </a:r>
            <a:endParaRPr sz="18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45"/>
          <p:cNvSpPr txBox="1"/>
          <p:nvPr/>
        </p:nvSpPr>
        <p:spPr>
          <a:xfrm>
            <a:off x="3725227" y="3397604"/>
            <a:ext cx="14071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s-MX"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SUBMETA</a:t>
            </a:r>
            <a:endParaRPr sz="18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8" name="Google Shape;448;p45"/>
          <p:cNvGrpSpPr/>
          <p:nvPr/>
        </p:nvGrpSpPr>
        <p:grpSpPr>
          <a:xfrm>
            <a:off x="529550" y="3342677"/>
            <a:ext cx="1686082" cy="1237971"/>
            <a:chOff x="724458" y="1627650"/>
            <a:chExt cx="1686082" cy="1237971"/>
          </a:xfrm>
        </p:grpSpPr>
        <p:sp>
          <p:nvSpPr>
            <p:cNvPr id="449" name="Google Shape;449;p45"/>
            <p:cNvSpPr txBox="1"/>
            <p:nvPr/>
          </p:nvSpPr>
          <p:spPr>
            <a:xfrm>
              <a:off x="724458" y="1942291"/>
              <a:ext cx="1686082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800"/>
                <a:buFont typeface="Arial"/>
                <a:buNone/>
              </a:pPr>
              <a:r>
                <a:rPr lang="es-MX" sz="1800" b="1" i="0" u="none" strike="noStrike" cap="none" dirty="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PROVISIÓN DE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800"/>
                <a:buFont typeface="Arial"/>
                <a:buNone/>
              </a:pPr>
              <a:r>
                <a:rPr lang="es-MX" sz="1800" b="1" i="0" u="none" strike="noStrike" cap="none" dirty="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ALIMENTOS</a:t>
              </a:r>
              <a:endParaRPr sz="18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45"/>
            <p:cNvSpPr txBox="1"/>
            <p:nvPr/>
          </p:nvSpPr>
          <p:spPr>
            <a:xfrm>
              <a:off x="1069000" y="1627650"/>
              <a:ext cx="99699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800"/>
                <a:buFont typeface="Calibri"/>
                <a:buNone/>
              </a:pPr>
              <a:r>
                <a:rPr lang="es-MX" sz="1800" b="0" i="0" u="none" strike="noStrike" cap="non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META</a:t>
              </a:r>
              <a:endPara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1" name="Google Shape;451;p45"/>
          <p:cNvSpPr txBox="1"/>
          <p:nvPr/>
        </p:nvSpPr>
        <p:spPr>
          <a:xfrm>
            <a:off x="5045454" y="4650168"/>
            <a:ext cx="192645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600"/>
              <a:buFont typeface="Arial"/>
              <a:buNone/>
            </a:pPr>
            <a:r>
              <a:rPr lang="es-MX" sz="960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96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45"/>
          <p:cNvSpPr txBox="1"/>
          <p:nvPr/>
        </p:nvSpPr>
        <p:spPr>
          <a:xfrm>
            <a:off x="906999" y="156715"/>
            <a:ext cx="43597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PROVISIÓN DE ALIMENTOS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211" y="75833"/>
            <a:ext cx="623430" cy="623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7251" y="2018165"/>
            <a:ext cx="1223120" cy="122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8936" y="2007619"/>
            <a:ext cx="1227900" cy="122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8641" y="2018165"/>
            <a:ext cx="1227900" cy="122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9E98395-BA50-86B1-A0AE-4F4B353309DC}"/>
              </a:ext>
            </a:extLst>
          </p:cNvPr>
          <p:cNvSpPr/>
          <p:nvPr/>
        </p:nvSpPr>
        <p:spPr>
          <a:xfrm>
            <a:off x="6204372" y="1"/>
            <a:ext cx="2939627" cy="783244"/>
          </a:xfrm>
          <a:prstGeom prst="rect">
            <a:avLst/>
          </a:prstGeom>
          <a:solidFill>
            <a:srgbClr val="0B5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6"/>
          <p:cNvSpPr/>
          <p:nvPr/>
        </p:nvSpPr>
        <p:spPr>
          <a:xfrm>
            <a:off x="3879542" y="887767"/>
            <a:ext cx="5264458" cy="59702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46"/>
          <p:cNvSpPr txBox="1"/>
          <p:nvPr/>
        </p:nvSpPr>
        <p:spPr>
          <a:xfrm>
            <a:off x="4076303" y="928619"/>
            <a:ext cx="18465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71AF"/>
              </a:buClr>
              <a:buSzPts val="2800"/>
              <a:buFont typeface="Calibri"/>
              <a:buNone/>
            </a:pPr>
            <a:r>
              <a:rPr lang="es-MX" sz="2800" b="0" i="0" u="none" strike="noStrike" cap="none" dirty="0">
                <a:solidFill>
                  <a:srgbClr val="4F71AF"/>
                </a:solidFill>
                <a:latin typeface="Calibri"/>
                <a:ea typeface="Calibri"/>
                <a:cs typeface="Calibri"/>
                <a:sym typeface="Calibri"/>
              </a:rPr>
              <a:t>SUB-META</a:t>
            </a:r>
            <a:endParaRPr dirty="0"/>
          </a:p>
        </p:txBody>
      </p:sp>
      <p:sp>
        <p:nvSpPr>
          <p:cNvPr id="463" name="Google Shape;463;p46"/>
          <p:cNvSpPr txBox="1"/>
          <p:nvPr/>
        </p:nvSpPr>
        <p:spPr>
          <a:xfrm>
            <a:off x="4076304" y="1451839"/>
            <a:ext cx="273432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71AF"/>
              </a:buClr>
              <a:buSzPts val="4400"/>
              <a:buFont typeface="Arial"/>
              <a:buNone/>
            </a:pPr>
            <a:r>
              <a:rPr lang="es-MX" sz="4400" b="1" i="0" u="none" strike="noStrike" cap="none" dirty="0">
                <a:solidFill>
                  <a:srgbClr val="4F71AF"/>
                </a:solidFill>
                <a:latin typeface="Arial"/>
                <a:ea typeface="Arial"/>
                <a:cs typeface="Arial"/>
                <a:sym typeface="Arial"/>
              </a:rPr>
              <a:t>PESCA</a:t>
            </a:r>
            <a:endParaRPr sz="4400" b="1" i="0" u="none" strike="noStrike" cap="none" dirty="0">
              <a:solidFill>
                <a:srgbClr val="4F71A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46"/>
          <p:cNvSpPr txBox="1"/>
          <p:nvPr/>
        </p:nvSpPr>
        <p:spPr>
          <a:xfrm>
            <a:off x="4076303" y="2448752"/>
            <a:ext cx="4868400" cy="323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71AF"/>
              </a:buClr>
              <a:buSzPts val="2000"/>
              <a:buFont typeface="Roboto"/>
              <a:buNone/>
            </a:pPr>
            <a:r>
              <a:rPr lang="es-MX" sz="1800" b="0" i="0" u="none" strike="noStrike" cap="none" dirty="0">
                <a:solidFill>
                  <a:srgbClr val="4F71AF"/>
                </a:solidFill>
                <a:latin typeface="+mj-lt"/>
                <a:ea typeface="Roboto"/>
                <a:cs typeface="Roboto"/>
                <a:sym typeface="Roboto"/>
              </a:rPr>
              <a:t>Definición: La captura sostenible de productos del mar de las pesquerías silvestres.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1800" dirty="0">
              <a:solidFill>
                <a:srgbClr val="4F71A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71AF"/>
              </a:buClr>
              <a:buSzPts val="2000"/>
              <a:buFont typeface="Roboto"/>
              <a:buNone/>
            </a:pPr>
            <a:r>
              <a:rPr lang="es-MX" sz="1800" b="0" i="0" u="none" strike="noStrike" cap="none" dirty="0">
                <a:solidFill>
                  <a:srgbClr val="4F71AF"/>
                </a:solidFill>
                <a:latin typeface="+mj-lt"/>
                <a:ea typeface="Roboto"/>
                <a:cs typeface="Roboto"/>
                <a:sym typeface="Roboto"/>
              </a:rPr>
              <a:t>Variables: </a:t>
            </a:r>
            <a:endParaRPr sz="1800" b="0" i="0" u="none" strike="noStrike" cap="none" dirty="0">
              <a:solidFill>
                <a:srgbClr val="4F71A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1800" b="0" i="0" u="none" strike="noStrike" cap="none" dirty="0">
              <a:solidFill>
                <a:srgbClr val="4F71A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71AF"/>
              </a:buClr>
              <a:buSzPts val="2000"/>
              <a:buFont typeface="Roboto"/>
              <a:buChar char="-"/>
            </a:pPr>
            <a:r>
              <a:rPr lang="es-MX" sz="1800" b="0" i="0" u="none" strike="noStrike" cap="none" dirty="0">
                <a:solidFill>
                  <a:srgbClr val="4F71AF"/>
                </a:solidFill>
                <a:latin typeface="+mj-lt"/>
                <a:ea typeface="Roboto"/>
                <a:cs typeface="Roboto"/>
                <a:sym typeface="Roboto"/>
              </a:rPr>
              <a:t>Toneladas de captura de pesquerías artesanales.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4F71A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71AF"/>
              </a:buClr>
              <a:buSzPts val="2000"/>
              <a:buFont typeface="Roboto"/>
              <a:buNone/>
            </a:pPr>
            <a:r>
              <a:rPr lang="es-MX" sz="1800" b="0" i="0" u="none" strike="noStrike" cap="none" dirty="0">
                <a:solidFill>
                  <a:srgbClr val="4F71AF"/>
                </a:solidFill>
                <a:latin typeface="+mj-lt"/>
                <a:ea typeface="Roboto"/>
                <a:cs typeface="Roboto"/>
                <a:sym typeface="Roboto"/>
              </a:rPr>
              <a:t>- B/B</a:t>
            </a:r>
            <a:r>
              <a:rPr lang="es-MX" sz="1800" dirty="0">
                <a:solidFill>
                  <a:srgbClr val="4F71AF"/>
                </a:solidFill>
                <a:latin typeface="+mj-lt"/>
                <a:ea typeface="Roboto"/>
                <a:cs typeface="Roboto"/>
                <a:sym typeface="Roboto"/>
              </a:rPr>
              <a:t>MSY</a:t>
            </a:r>
            <a:r>
              <a:rPr lang="es-MX" sz="1800" b="0" i="0" u="none" strike="noStrike" cap="none" dirty="0">
                <a:solidFill>
                  <a:srgbClr val="4F71AF"/>
                </a:solidFill>
                <a:latin typeface="+mj-lt"/>
                <a:ea typeface="Roboto"/>
                <a:cs typeface="Roboto"/>
                <a:sym typeface="Roboto"/>
              </a:rPr>
              <a:t>.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 dirty="0">
              <a:solidFill>
                <a:srgbClr val="4F71A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5" name="Google Shape;46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9758" y="992578"/>
            <a:ext cx="1081273" cy="1081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6" descr="Personas en un barco en el agua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 l="15137" t="-222" r="30794" b="222"/>
          <a:stretch/>
        </p:blipFill>
        <p:spPr>
          <a:xfrm>
            <a:off x="0" y="860514"/>
            <a:ext cx="3868861" cy="599815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6"/>
          <p:cNvSpPr txBox="1"/>
          <p:nvPr/>
        </p:nvSpPr>
        <p:spPr>
          <a:xfrm>
            <a:off x="906999" y="156715"/>
            <a:ext cx="43597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PROVISIÓN DE ALIMENTOS</a:t>
            </a:r>
            <a:endParaRPr sz="2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8" name="Google Shape;468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211" y="75833"/>
            <a:ext cx="623430" cy="62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F1F371E-1B4D-2B2B-87BB-D185F7C13A36}"/>
              </a:ext>
            </a:extLst>
          </p:cNvPr>
          <p:cNvSpPr/>
          <p:nvPr/>
        </p:nvSpPr>
        <p:spPr>
          <a:xfrm>
            <a:off x="6058069" y="-5369"/>
            <a:ext cx="3085931" cy="865883"/>
          </a:xfrm>
          <a:prstGeom prst="rect">
            <a:avLst/>
          </a:prstGeom>
          <a:solidFill>
            <a:srgbClr val="0B5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F63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 txBox="1">
            <a:spLocks noGrp="1"/>
          </p:cNvSpPr>
          <p:nvPr>
            <p:ph type="body" idx="1"/>
          </p:nvPr>
        </p:nvSpPr>
        <p:spPr>
          <a:xfrm>
            <a:off x="639501" y="3307758"/>
            <a:ext cx="1875099" cy="400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None/>
            </a:pPr>
            <a:r>
              <a:rPr lang="es-MX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LAURA </a:t>
            </a:r>
            <a:r>
              <a:rPr lang="es-MX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NAHUELHUAL</a:t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17" name="Google Shape;217;p29"/>
          <p:cNvSpPr txBox="1">
            <a:spLocks noGrp="1"/>
          </p:cNvSpPr>
          <p:nvPr>
            <p:ph type="body" idx="2"/>
          </p:nvPr>
        </p:nvSpPr>
        <p:spPr>
          <a:xfrm>
            <a:off x="730250" y="3019848"/>
            <a:ext cx="755999" cy="239999"/>
          </a:xfrm>
          <a:prstGeom prst="rect">
            <a:avLst/>
          </a:prstGeom>
          <a:solidFill>
            <a:srgbClr val="529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oboto Light"/>
              <a:buNone/>
            </a:pPr>
            <a:r>
              <a:rPr lang="es-MX" sz="700">
                <a:solidFill>
                  <a:srgbClr val="FFFFFF"/>
                </a:solidFill>
              </a:rPr>
              <a:t>Investigadora principal</a:t>
            </a:r>
            <a:endParaRPr sz="7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22" name="Google Shape;222;p29"/>
          <p:cNvSpPr txBox="1">
            <a:spLocks noGrp="1"/>
          </p:cNvSpPr>
          <p:nvPr>
            <p:ph type="body" idx="3"/>
          </p:nvPr>
        </p:nvSpPr>
        <p:spPr>
          <a:xfrm>
            <a:off x="2603405" y="3003670"/>
            <a:ext cx="755999" cy="239999"/>
          </a:xfrm>
          <a:prstGeom prst="rect">
            <a:avLst/>
          </a:prstGeom>
          <a:solidFill>
            <a:srgbClr val="254B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oboto Light"/>
              <a:buNone/>
            </a:pPr>
            <a:r>
              <a:rPr lang="es-MX" sz="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Coordinador técnico</a:t>
            </a:r>
            <a:endParaRPr sz="7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23" name="Google Shape;223;p29"/>
          <p:cNvSpPr txBox="1">
            <a:spLocks noGrp="1"/>
          </p:cNvSpPr>
          <p:nvPr>
            <p:ph type="body" idx="4"/>
          </p:nvPr>
        </p:nvSpPr>
        <p:spPr>
          <a:xfrm>
            <a:off x="6337816" y="2978228"/>
            <a:ext cx="765037" cy="263447"/>
          </a:xfrm>
          <a:prstGeom prst="rect">
            <a:avLst/>
          </a:prstGeom>
          <a:solidFill>
            <a:srgbClr val="254B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oboto Light"/>
              <a:buNone/>
            </a:pPr>
            <a:r>
              <a:rPr lang="es-MX" sz="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Desarrolladora</a:t>
            </a:r>
            <a:endParaRPr sz="7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35" name="Google Shape;235;p29"/>
          <p:cNvSpPr txBox="1">
            <a:spLocks noGrp="1"/>
          </p:cNvSpPr>
          <p:nvPr>
            <p:ph type="body" idx="5"/>
          </p:nvPr>
        </p:nvSpPr>
        <p:spPr>
          <a:xfrm>
            <a:off x="4470322" y="3003670"/>
            <a:ext cx="755999" cy="239999"/>
          </a:xfrm>
          <a:prstGeom prst="rect">
            <a:avLst/>
          </a:prstGeom>
          <a:solidFill>
            <a:srgbClr val="529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oboto Light"/>
              <a:buNone/>
            </a:pPr>
            <a:r>
              <a:rPr lang="es-MX" sz="700">
                <a:solidFill>
                  <a:srgbClr val="FFFFFF"/>
                </a:solidFill>
              </a:rPr>
              <a:t>Desarrollador</a:t>
            </a:r>
            <a:endParaRPr sz="7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13" name="Google Shape;213;p29"/>
          <p:cNvPicPr preferRelativeResize="0">
            <a:picLocks noGrp="1"/>
          </p:cNvPicPr>
          <p:nvPr>
            <p:ph type="pic" idx="9"/>
          </p:nvPr>
        </p:nvPicPr>
        <p:blipFill rotWithShape="1">
          <a:blip r:embed="rId3">
            <a:alphaModFix/>
          </a:blip>
          <a:srcRect l="12913" r="12914"/>
          <a:stretch/>
        </p:blipFill>
        <p:spPr>
          <a:xfrm>
            <a:off x="730250" y="1311275"/>
            <a:ext cx="1692275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9"/>
          <p:cNvPicPr preferRelativeResize="0">
            <a:picLocks noGrp="1"/>
          </p:cNvPicPr>
          <p:nvPr>
            <p:ph type="pic" idx="13"/>
          </p:nvPr>
        </p:nvPicPr>
        <p:blipFill rotWithShape="1">
          <a:blip r:embed="rId4">
            <a:alphaModFix/>
          </a:blip>
          <a:srcRect l="8593" r="8592"/>
          <a:stretch/>
        </p:blipFill>
        <p:spPr>
          <a:xfrm>
            <a:off x="2603405" y="1320800"/>
            <a:ext cx="1692275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9"/>
          <p:cNvPicPr preferRelativeResize="0">
            <a:picLocks noGrp="1"/>
          </p:cNvPicPr>
          <p:nvPr>
            <p:ph type="pic" idx="14"/>
          </p:nvPr>
        </p:nvPicPr>
        <p:blipFill rotWithShape="1">
          <a:blip r:embed="rId5">
            <a:alphaModFix/>
          </a:blip>
          <a:srcRect l="6168" r="6168"/>
          <a:stretch/>
        </p:blipFill>
        <p:spPr>
          <a:xfrm>
            <a:off x="730912" y="3773239"/>
            <a:ext cx="1692275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/>
          <p:cNvPicPr preferRelativeResize="0">
            <a:picLocks noGrp="1"/>
          </p:cNvPicPr>
          <p:nvPr>
            <p:ph type="pic" idx="15"/>
          </p:nvPr>
        </p:nvPicPr>
        <p:blipFill rotWithShape="1">
          <a:blip r:embed="rId6">
            <a:alphaModFix/>
          </a:blip>
          <a:srcRect l="6168" r="6168"/>
          <a:stretch/>
        </p:blipFill>
        <p:spPr>
          <a:xfrm>
            <a:off x="6339811" y="1290352"/>
            <a:ext cx="1692275" cy="19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9"/>
          <p:cNvSpPr txBox="1"/>
          <p:nvPr/>
        </p:nvSpPr>
        <p:spPr>
          <a:xfrm>
            <a:off x="604881" y="107890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Roboto Light"/>
              <a:buNone/>
            </a:pPr>
            <a:r>
              <a:rPr lang="es-MX" sz="2800" b="1" dirty="0">
                <a:solidFill>
                  <a:srgbClr val="F2F2F2"/>
                </a:solidFill>
                <a:latin typeface="Roboto Light"/>
                <a:ea typeface="Roboto Light"/>
                <a:cs typeface="Roboto Light"/>
                <a:sym typeface="Roboto Light"/>
              </a:rPr>
              <a:t>Nuestro equipo de trabajo </a:t>
            </a:r>
            <a:endParaRPr sz="2800" b="1" dirty="0">
              <a:solidFill>
                <a:srgbClr val="F2F2F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18" name="Google Shape;218;p29"/>
          <p:cNvSpPr txBox="1"/>
          <p:nvPr/>
        </p:nvSpPr>
        <p:spPr>
          <a:xfrm>
            <a:off x="0" y="482601"/>
            <a:ext cx="457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2</a:t>
            </a:fld>
            <a:endParaRPr sz="12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24" name="Google Shape;224;p29"/>
          <p:cNvPicPr preferRelativeResize="0"/>
          <p:nvPr/>
        </p:nvPicPr>
        <p:blipFill rotWithShape="1">
          <a:blip r:embed="rId7">
            <a:alphaModFix/>
          </a:blip>
          <a:srcRect r="16836" b="4652"/>
          <a:stretch/>
        </p:blipFill>
        <p:spPr>
          <a:xfrm>
            <a:off x="4479953" y="1290352"/>
            <a:ext cx="1683681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9"/>
          <p:cNvPicPr preferRelativeResize="0"/>
          <p:nvPr/>
        </p:nvPicPr>
        <p:blipFill rotWithShape="1">
          <a:blip r:embed="rId8">
            <a:alphaModFix/>
          </a:blip>
          <a:srcRect l="37618" t="16483" r="29248" b="16416"/>
          <a:stretch/>
        </p:blipFill>
        <p:spPr>
          <a:xfrm>
            <a:off x="2597813" y="3775912"/>
            <a:ext cx="1692275" cy="1927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9"/>
          <p:cNvPicPr preferRelativeResize="0"/>
          <p:nvPr/>
        </p:nvPicPr>
        <p:blipFill rotWithShape="1">
          <a:blip r:embed="rId9">
            <a:alphaModFix/>
          </a:blip>
          <a:srcRect r="26151" b="3960"/>
          <a:stretch/>
        </p:blipFill>
        <p:spPr>
          <a:xfrm>
            <a:off x="4479953" y="3776857"/>
            <a:ext cx="1677561" cy="1927726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9"/>
          <p:cNvSpPr txBox="1"/>
          <p:nvPr/>
        </p:nvSpPr>
        <p:spPr>
          <a:xfrm>
            <a:off x="2506400" y="3287006"/>
            <a:ext cx="1875099" cy="400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None/>
            </a:pPr>
            <a:r>
              <a:rPr lang="es-MX" sz="1200" b="1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LUIS  </a:t>
            </a:r>
            <a:r>
              <a:rPr lang="es-MX" sz="1200" b="0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OUTEIRO</a:t>
            </a:r>
            <a:endParaRPr sz="1200" b="0" i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28" name="Google Shape;228;p29"/>
          <p:cNvSpPr txBox="1"/>
          <p:nvPr/>
        </p:nvSpPr>
        <p:spPr>
          <a:xfrm>
            <a:off x="4413604" y="3307758"/>
            <a:ext cx="1875099" cy="400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None/>
            </a:pPr>
            <a:r>
              <a:rPr lang="es-MX" sz="1200" b="1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GONZALO  </a:t>
            </a:r>
            <a:r>
              <a:rPr lang="es-MX" sz="1200" b="0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CAMPOS</a:t>
            </a:r>
            <a:endParaRPr sz="1200" b="0" i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29" name="Google Shape;229;p29"/>
          <p:cNvPicPr preferRelativeResize="0"/>
          <p:nvPr/>
        </p:nvPicPr>
        <p:blipFill rotWithShape="1">
          <a:blip r:embed="rId10">
            <a:alphaModFix/>
          </a:blip>
          <a:srcRect l="42060" t="30644" r="35342" b="28121"/>
          <a:stretch/>
        </p:blipFill>
        <p:spPr>
          <a:xfrm>
            <a:off x="6346854" y="3771431"/>
            <a:ext cx="1878027" cy="192772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9"/>
          <p:cNvSpPr txBox="1"/>
          <p:nvPr/>
        </p:nvSpPr>
        <p:spPr>
          <a:xfrm>
            <a:off x="6280503" y="3307758"/>
            <a:ext cx="1875099" cy="400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None/>
            </a:pPr>
            <a:r>
              <a:rPr lang="es-MX" sz="1200" b="1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XIMENA  </a:t>
            </a:r>
            <a:r>
              <a:rPr lang="es-MX" sz="1200" b="0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VERGARA</a:t>
            </a:r>
            <a:endParaRPr sz="1200" b="0" i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31" name="Google Shape;231;p29"/>
          <p:cNvSpPr txBox="1"/>
          <p:nvPr/>
        </p:nvSpPr>
        <p:spPr>
          <a:xfrm>
            <a:off x="701951" y="5769069"/>
            <a:ext cx="1875099" cy="400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None/>
            </a:pPr>
            <a:r>
              <a:rPr lang="es-MX" sz="1200" b="1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JONATHAN  </a:t>
            </a:r>
            <a:r>
              <a:rPr lang="es-MX" sz="1200" b="0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ARCOS</a:t>
            </a:r>
            <a:endParaRPr sz="1200" b="0" i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32" name="Google Shape;232;p29"/>
          <p:cNvSpPr txBox="1"/>
          <p:nvPr/>
        </p:nvSpPr>
        <p:spPr>
          <a:xfrm>
            <a:off x="2577050" y="5769068"/>
            <a:ext cx="1875099" cy="400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None/>
            </a:pPr>
            <a:r>
              <a:rPr lang="es-MX" sz="1200" b="1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VANESSA  </a:t>
            </a:r>
            <a:r>
              <a:rPr lang="es-MX" sz="1200" b="0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PIZARRO</a:t>
            </a:r>
            <a:endParaRPr sz="1200" b="0" i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33" name="Google Shape;233;p29"/>
          <p:cNvSpPr txBox="1"/>
          <p:nvPr/>
        </p:nvSpPr>
        <p:spPr>
          <a:xfrm>
            <a:off x="4413604" y="5789820"/>
            <a:ext cx="1875099" cy="400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None/>
            </a:pPr>
            <a:r>
              <a:rPr lang="es-MX" sz="1200" b="1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GIANFRANCO</a:t>
            </a:r>
            <a:r>
              <a:rPr lang="es-MX" sz="1200" b="0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MORIS</a:t>
            </a:r>
            <a:endParaRPr sz="1200" b="0" i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34" name="Google Shape;234;p29"/>
          <p:cNvSpPr txBox="1"/>
          <p:nvPr/>
        </p:nvSpPr>
        <p:spPr>
          <a:xfrm>
            <a:off x="6288703" y="5762779"/>
            <a:ext cx="1875099" cy="400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None/>
            </a:pPr>
            <a:r>
              <a:rPr lang="es-MX" sz="1200" b="1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CRISTOBAL  </a:t>
            </a:r>
            <a:r>
              <a:rPr lang="es-MX" sz="1200" b="0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JULLIAN</a:t>
            </a:r>
            <a:endParaRPr sz="1200" b="0" i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36" name="Google Shape;236;p29"/>
          <p:cNvSpPr txBox="1"/>
          <p:nvPr/>
        </p:nvSpPr>
        <p:spPr>
          <a:xfrm>
            <a:off x="730250" y="5492063"/>
            <a:ext cx="755999" cy="239999"/>
          </a:xfrm>
          <a:prstGeom prst="rect">
            <a:avLst/>
          </a:prstGeom>
          <a:solidFill>
            <a:srgbClr val="529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oboto Light"/>
              <a:buNone/>
            </a:pPr>
            <a:r>
              <a:rPr lang="es-MX" sz="700" b="0" i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Desarrollador</a:t>
            </a:r>
            <a:endParaRPr sz="700" b="0" i="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37" name="Google Shape;237;p29"/>
          <p:cNvSpPr txBox="1"/>
          <p:nvPr/>
        </p:nvSpPr>
        <p:spPr>
          <a:xfrm>
            <a:off x="2577050" y="5500648"/>
            <a:ext cx="782354" cy="198510"/>
          </a:xfrm>
          <a:prstGeom prst="rect">
            <a:avLst/>
          </a:prstGeom>
          <a:solidFill>
            <a:srgbClr val="254B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oboto Light"/>
              <a:buNone/>
            </a:pPr>
            <a:r>
              <a:rPr lang="es-MX" sz="700" b="0" i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Desarrolladora</a:t>
            </a:r>
            <a:endParaRPr sz="700" b="0" i="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38" name="Google Shape;238;p29"/>
          <p:cNvSpPr txBox="1"/>
          <p:nvPr/>
        </p:nvSpPr>
        <p:spPr>
          <a:xfrm>
            <a:off x="4479428" y="5465775"/>
            <a:ext cx="755999" cy="239999"/>
          </a:xfrm>
          <a:prstGeom prst="rect">
            <a:avLst/>
          </a:prstGeom>
          <a:solidFill>
            <a:srgbClr val="529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oboto Light"/>
              <a:buNone/>
            </a:pPr>
            <a:r>
              <a:rPr lang="es-MX" sz="700" b="0" i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Desarrollador</a:t>
            </a:r>
            <a:endParaRPr sz="700" b="0" i="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39" name="Google Shape;239;p29"/>
          <p:cNvSpPr txBox="1"/>
          <p:nvPr/>
        </p:nvSpPr>
        <p:spPr>
          <a:xfrm>
            <a:off x="6346854" y="5465774"/>
            <a:ext cx="755999" cy="266287"/>
          </a:xfrm>
          <a:prstGeom prst="rect">
            <a:avLst/>
          </a:prstGeom>
          <a:solidFill>
            <a:srgbClr val="254B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oboto Light"/>
              <a:buNone/>
            </a:pPr>
            <a:r>
              <a:rPr lang="es-MX" sz="700" b="0" i="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Desarrollador</a:t>
            </a:r>
            <a:endParaRPr sz="700" b="0" i="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" name="Marcador de texto 1"/>
          <p:cNvSpPr>
            <a:spLocks noGrp="1"/>
          </p:cNvSpPr>
          <p:nvPr>
            <p:ph type="body" idx="6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7"/>
          <p:cNvSpPr/>
          <p:nvPr/>
        </p:nvSpPr>
        <p:spPr>
          <a:xfrm>
            <a:off x="3879542" y="887767"/>
            <a:ext cx="5264458" cy="59702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47"/>
          <p:cNvSpPr txBox="1"/>
          <p:nvPr/>
        </p:nvSpPr>
        <p:spPr>
          <a:xfrm>
            <a:off x="4159430" y="1063335"/>
            <a:ext cx="18465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71AF"/>
              </a:buClr>
              <a:buSzPts val="2800"/>
              <a:buFont typeface="Calibri"/>
              <a:buNone/>
            </a:pPr>
            <a:r>
              <a:rPr lang="es-MX" sz="2800" b="0" i="0" u="none" strike="noStrike" cap="none">
                <a:solidFill>
                  <a:srgbClr val="4F71AF"/>
                </a:solidFill>
                <a:latin typeface="Calibri"/>
                <a:ea typeface="Calibri"/>
                <a:cs typeface="Calibri"/>
                <a:sym typeface="Calibri"/>
              </a:rPr>
              <a:t>SUB-META</a:t>
            </a:r>
            <a:endParaRPr/>
          </a:p>
        </p:txBody>
      </p:sp>
      <p:sp>
        <p:nvSpPr>
          <p:cNvPr id="475" name="Google Shape;475;p47"/>
          <p:cNvSpPr txBox="1"/>
          <p:nvPr/>
        </p:nvSpPr>
        <p:spPr>
          <a:xfrm>
            <a:off x="3991966" y="1587623"/>
            <a:ext cx="3861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71AF"/>
              </a:buClr>
              <a:buSzPts val="4400"/>
              <a:buFont typeface="Arial"/>
              <a:buNone/>
            </a:pPr>
            <a:r>
              <a:rPr lang="es-MX" sz="3600" b="1" i="0" u="none" strike="noStrike" cap="none" dirty="0">
                <a:solidFill>
                  <a:srgbClr val="4F71AF"/>
                </a:solidFill>
                <a:latin typeface="Arial"/>
                <a:ea typeface="Arial"/>
                <a:cs typeface="Arial"/>
                <a:sym typeface="Arial"/>
              </a:rPr>
              <a:t>MARICULTURA</a:t>
            </a:r>
            <a:endParaRPr sz="3600" b="1" i="0" u="none" strike="noStrike" cap="none" dirty="0">
              <a:solidFill>
                <a:srgbClr val="4F71A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47"/>
          <p:cNvSpPr txBox="1"/>
          <p:nvPr/>
        </p:nvSpPr>
        <p:spPr>
          <a:xfrm>
            <a:off x="4067577" y="3061410"/>
            <a:ext cx="4714200" cy="289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71AF"/>
              </a:buClr>
              <a:buSzPts val="2000"/>
              <a:buFont typeface="Roboto"/>
              <a:buNone/>
            </a:pPr>
            <a:r>
              <a:rPr lang="es-MX" sz="1800" b="0" i="0" u="none" strike="noStrike" cap="none" dirty="0">
                <a:solidFill>
                  <a:srgbClr val="4F71AF"/>
                </a:solidFill>
                <a:latin typeface="+mj-lt"/>
                <a:ea typeface="Roboto"/>
                <a:cs typeface="Roboto"/>
                <a:sym typeface="Roboto"/>
              </a:rPr>
              <a:t>La cosecha sostenible de productos del mar a partir de prácticas de maricultura.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1800" dirty="0">
              <a:solidFill>
                <a:srgbClr val="4F71A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71AF"/>
              </a:buClr>
              <a:buSzPts val="2000"/>
              <a:buFont typeface="Roboto"/>
              <a:buNone/>
            </a:pPr>
            <a:r>
              <a:rPr lang="es-MX" sz="1800" b="0" i="0" u="none" strike="noStrike" cap="none" dirty="0">
                <a:solidFill>
                  <a:srgbClr val="4F71AF"/>
                </a:solidFill>
                <a:latin typeface="+mj-lt"/>
                <a:ea typeface="Roboto"/>
                <a:cs typeface="Roboto"/>
                <a:sym typeface="Roboto"/>
              </a:rPr>
              <a:t>Variables: </a:t>
            </a:r>
            <a:endParaRPr sz="1800" b="0" i="0" u="none" strike="noStrike" cap="none" dirty="0">
              <a:solidFill>
                <a:srgbClr val="4F71A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1800" b="0" i="0" u="none" strike="noStrike" cap="none" dirty="0">
              <a:solidFill>
                <a:srgbClr val="4F71A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71AF"/>
              </a:buClr>
              <a:buSzPts val="2000"/>
              <a:buFont typeface="Roboto"/>
              <a:buNone/>
            </a:pPr>
            <a:r>
              <a:rPr lang="es-MX" sz="1800" b="0" i="0" u="none" strike="noStrike" cap="none" dirty="0">
                <a:solidFill>
                  <a:srgbClr val="4F71AF"/>
                </a:solidFill>
                <a:latin typeface="+mj-lt"/>
                <a:ea typeface="Roboto"/>
                <a:cs typeface="Roboto"/>
                <a:sym typeface="Roboto"/>
              </a:rPr>
              <a:t>-Toneladas de cosecha de </a:t>
            </a:r>
            <a:r>
              <a:rPr lang="es-MX" sz="1800" dirty="0">
                <a:solidFill>
                  <a:srgbClr val="4F71AF"/>
                </a:solidFill>
                <a:latin typeface="+mj-lt"/>
                <a:ea typeface="Roboto"/>
                <a:cs typeface="Roboto"/>
                <a:sym typeface="Roboto"/>
              </a:rPr>
              <a:t>cultivos marinos</a:t>
            </a:r>
            <a:r>
              <a:rPr lang="es-MX" sz="1800" b="0" i="0" u="none" strike="noStrike" cap="none" dirty="0">
                <a:solidFill>
                  <a:srgbClr val="4F71AF"/>
                </a:solidFill>
                <a:latin typeface="+mj-lt"/>
                <a:ea typeface="Roboto"/>
                <a:cs typeface="Roboto"/>
                <a:sym typeface="Roboto"/>
              </a:rPr>
              <a:t>.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71AF"/>
              </a:buClr>
              <a:buSzPts val="2000"/>
              <a:buFont typeface="Roboto"/>
              <a:buNone/>
            </a:pPr>
            <a:r>
              <a:rPr lang="es-MX" sz="1800" b="0" i="0" u="none" strike="noStrike" cap="none" dirty="0">
                <a:solidFill>
                  <a:srgbClr val="4F71AF"/>
                </a:solidFill>
                <a:latin typeface="+mj-lt"/>
                <a:ea typeface="Roboto"/>
                <a:cs typeface="Roboto"/>
                <a:sym typeface="Roboto"/>
              </a:rPr>
              <a:t>-Coeficiente de sostenibilidad de las especies que se </a:t>
            </a:r>
            <a:r>
              <a:rPr lang="es-MX" sz="1800" dirty="0">
                <a:solidFill>
                  <a:srgbClr val="4F71AF"/>
                </a:solidFill>
                <a:latin typeface="+mj-lt"/>
                <a:ea typeface="Roboto"/>
                <a:cs typeface="Roboto"/>
                <a:sym typeface="Roboto"/>
              </a:rPr>
              <a:t>cultivan</a:t>
            </a:r>
            <a:r>
              <a:rPr lang="es-MX" sz="1800" b="0" i="0" u="none" strike="noStrike" cap="none" dirty="0">
                <a:solidFill>
                  <a:srgbClr val="4F71AF"/>
                </a:solidFill>
                <a:latin typeface="+mj-lt"/>
                <a:ea typeface="Roboto"/>
                <a:cs typeface="Roboto"/>
                <a:sym typeface="Roboto"/>
              </a:rPr>
              <a:t> (según puntaje MBA).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 dirty="0">
              <a:solidFill>
                <a:srgbClr val="4F71A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77" name="Google Shape;47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4588" y="981050"/>
            <a:ext cx="1329848" cy="132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7" descr="Un barco en el agua con una montaña al fond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 l="22216" t="213" r="41457" b="-212"/>
          <a:stretch/>
        </p:blipFill>
        <p:spPr>
          <a:xfrm>
            <a:off x="0" y="887766"/>
            <a:ext cx="3879542" cy="5995737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47"/>
          <p:cNvSpPr txBox="1"/>
          <p:nvPr/>
        </p:nvSpPr>
        <p:spPr>
          <a:xfrm>
            <a:off x="906999" y="156715"/>
            <a:ext cx="43597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PROVISIÓN DE ALIMENTOS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" name="Google Shape;480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211" y="75833"/>
            <a:ext cx="623430" cy="62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218407C-4FCA-FD70-EE7D-981B03242BF0}"/>
              </a:ext>
            </a:extLst>
          </p:cNvPr>
          <p:cNvSpPr/>
          <p:nvPr/>
        </p:nvSpPr>
        <p:spPr>
          <a:xfrm>
            <a:off x="6204372" y="0"/>
            <a:ext cx="2939627" cy="861169"/>
          </a:xfrm>
          <a:prstGeom prst="rect">
            <a:avLst/>
          </a:prstGeom>
          <a:solidFill>
            <a:srgbClr val="0B5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8"/>
          <p:cNvSpPr/>
          <p:nvPr/>
        </p:nvSpPr>
        <p:spPr>
          <a:xfrm>
            <a:off x="3879542" y="917264"/>
            <a:ext cx="5264458" cy="59702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48"/>
          <p:cNvSpPr txBox="1"/>
          <p:nvPr/>
        </p:nvSpPr>
        <p:spPr>
          <a:xfrm>
            <a:off x="4028792" y="925269"/>
            <a:ext cx="18465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2800"/>
              <a:buFont typeface="Calibri"/>
              <a:buNone/>
            </a:pPr>
            <a:r>
              <a:rPr lang="es-MX" sz="2800" b="1" i="0" u="none" strike="noStrike" cap="none" dirty="0">
                <a:solidFill>
                  <a:srgbClr val="FF9933"/>
                </a:solidFill>
                <a:latin typeface="Calibri"/>
                <a:ea typeface="Calibri"/>
                <a:cs typeface="Calibri"/>
                <a:sym typeface="Calibri"/>
              </a:rPr>
              <a:t>META</a:t>
            </a:r>
            <a:endParaRPr dirty="0"/>
          </a:p>
        </p:txBody>
      </p:sp>
      <p:sp>
        <p:nvSpPr>
          <p:cNvPr id="487" name="Google Shape;487;p48"/>
          <p:cNvSpPr txBox="1"/>
          <p:nvPr/>
        </p:nvSpPr>
        <p:spPr>
          <a:xfrm>
            <a:off x="3956376" y="1296875"/>
            <a:ext cx="38532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4000"/>
              <a:buFont typeface="Arial"/>
              <a:buNone/>
            </a:pPr>
            <a:r>
              <a:rPr lang="es-MX" sz="3600" b="1" i="0" u="none" strike="noStrike" cap="none" dirty="0">
                <a:solidFill>
                  <a:srgbClr val="FF9933"/>
                </a:solidFill>
                <a:latin typeface="Arial"/>
                <a:ea typeface="Arial"/>
                <a:cs typeface="Arial"/>
                <a:sym typeface="Arial"/>
              </a:rPr>
              <a:t>TURISMO Y RECREACIÓN</a:t>
            </a:r>
            <a:endParaRPr sz="3600" b="1" i="0" u="none" strike="noStrike" cap="none" dirty="0">
              <a:solidFill>
                <a:srgbClr val="FF99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48"/>
          <p:cNvSpPr txBox="1"/>
          <p:nvPr/>
        </p:nvSpPr>
        <p:spPr>
          <a:xfrm>
            <a:off x="4028792" y="2527554"/>
            <a:ext cx="4832700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800"/>
              <a:buFont typeface="Roboto"/>
              <a:buNone/>
            </a:pPr>
            <a:r>
              <a:rPr lang="es-MX" sz="1600" b="0" i="0" u="none" strike="noStrike" cap="none" dirty="0">
                <a:solidFill>
                  <a:srgbClr val="FF9933"/>
                </a:solidFill>
                <a:latin typeface="+mj-lt"/>
                <a:ea typeface="Roboto"/>
                <a:cs typeface="Roboto"/>
                <a:sym typeface="Roboto"/>
              </a:rPr>
              <a:t>El </a:t>
            </a:r>
            <a:r>
              <a:rPr lang="es-MX" sz="1600" b="1" i="0" u="none" strike="noStrike" cap="none" dirty="0">
                <a:solidFill>
                  <a:srgbClr val="FF9933"/>
                </a:solidFill>
                <a:latin typeface="+mj-lt"/>
                <a:ea typeface="Roboto"/>
                <a:cs typeface="Roboto"/>
                <a:sym typeface="Roboto"/>
              </a:rPr>
              <a:t>valor que las personas tienen por vivir y disfrutar de las zonas costeras</a:t>
            </a:r>
            <a:r>
              <a:rPr lang="es-MX" sz="1600" b="0" i="0" u="none" strike="noStrike" cap="none" dirty="0">
                <a:solidFill>
                  <a:srgbClr val="FF9933"/>
                </a:solidFill>
                <a:latin typeface="+mj-lt"/>
                <a:ea typeface="Roboto"/>
                <a:cs typeface="Roboto"/>
                <a:sym typeface="Roboto"/>
              </a:rPr>
              <a:t> a través de actividades como la navegación y la observación de aves, la pesca recreativa y la playa.</a:t>
            </a:r>
            <a:endParaRPr sz="12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600" dirty="0">
              <a:solidFill>
                <a:srgbClr val="FF9933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800"/>
              <a:buFont typeface="Roboto"/>
              <a:buNone/>
            </a:pPr>
            <a:r>
              <a:rPr lang="es-MX" sz="1600" b="0" i="0" u="none" strike="noStrike" cap="none" dirty="0">
                <a:solidFill>
                  <a:srgbClr val="FF9933"/>
                </a:solidFill>
                <a:latin typeface="+mj-lt"/>
                <a:ea typeface="Roboto"/>
                <a:cs typeface="Roboto"/>
                <a:sym typeface="Roboto"/>
              </a:rPr>
              <a:t>Variables: </a:t>
            </a:r>
            <a:endParaRPr sz="12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800"/>
              <a:buFont typeface="Roboto"/>
              <a:buNone/>
            </a:pPr>
            <a:r>
              <a:rPr lang="es-MX" sz="1600" b="0" i="0" u="none" strike="noStrike" cap="none" dirty="0">
                <a:solidFill>
                  <a:srgbClr val="FF9933"/>
                </a:solidFill>
                <a:latin typeface="+mj-lt"/>
                <a:ea typeface="Roboto"/>
                <a:cs typeface="Roboto"/>
                <a:sym typeface="Roboto"/>
              </a:rPr>
              <a:t>-Proporción de empleos </a:t>
            </a:r>
            <a:r>
              <a:rPr lang="es-MX" sz="1600" dirty="0">
                <a:solidFill>
                  <a:srgbClr val="FF9933"/>
                </a:solidFill>
                <a:latin typeface="+mj-lt"/>
                <a:ea typeface="Roboto"/>
                <a:cs typeface="Roboto"/>
                <a:sym typeface="Roboto"/>
              </a:rPr>
              <a:t>relacionados</a:t>
            </a:r>
            <a:r>
              <a:rPr lang="es-MX" sz="1600" b="0" i="0" u="none" strike="noStrike" cap="none" dirty="0">
                <a:solidFill>
                  <a:srgbClr val="FF9933"/>
                </a:solidFill>
                <a:latin typeface="+mj-lt"/>
                <a:ea typeface="Roboto"/>
                <a:cs typeface="Roboto"/>
                <a:sym typeface="Roboto"/>
              </a:rPr>
              <a:t> a actividades turísticas por comuna.</a:t>
            </a:r>
            <a:endParaRPr sz="12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800"/>
              <a:buFont typeface="Roboto"/>
              <a:buNone/>
            </a:pPr>
            <a:r>
              <a:rPr lang="es-MX" sz="1600" b="0" i="0" u="none" strike="noStrike" cap="none" dirty="0">
                <a:solidFill>
                  <a:srgbClr val="FF9933"/>
                </a:solidFill>
                <a:latin typeface="+mj-lt"/>
                <a:ea typeface="Roboto"/>
                <a:cs typeface="Roboto"/>
                <a:sym typeface="Roboto"/>
              </a:rPr>
              <a:t>-Coeficiente de sostenibilidad según certificación “S” de SERNATUR.</a:t>
            </a:r>
            <a:endParaRPr sz="12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600" dirty="0">
              <a:solidFill>
                <a:srgbClr val="FF9933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800"/>
              <a:buFont typeface="Roboto"/>
              <a:buNone/>
            </a:pPr>
            <a:r>
              <a:rPr lang="es-MX" sz="1600" dirty="0">
                <a:solidFill>
                  <a:srgbClr val="FF9933"/>
                </a:solidFill>
                <a:latin typeface="+mj-lt"/>
                <a:ea typeface="Roboto"/>
                <a:cs typeface="Roboto"/>
                <a:sym typeface="Roboto"/>
              </a:rPr>
              <a:t>Nueva Variable</a:t>
            </a:r>
            <a:r>
              <a:rPr lang="es-MX" sz="1600" b="0" i="0" u="none" strike="noStrike" cap="none" dirty="0">
                <a:solidFill>
                  <a:srgbClr val="FF9933"/>
                </a:solidFill>
                <a:latin typeface="+mj-lt"/>
                <a:ea typeface="Roboto"/>
                <a:cs typeface="Roboto"/>
                <a:sym typeface="Roboto"/>
              </a:rPr>
              <a:t>: -Factor de corrección de actividades turísticas directamente relacionadas al mar.</a:t>
            </a:r>
            <a:endParaRPr sz="1600" b="0" i="0" u="none" strike="noStrike" cap="none" dirty="0">
              <a:solidFill>
                <a:srgbClr val="FF9933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pic>
        <p:nvPicPr>
          <p:cNvPr id="489" name="Google Shape;489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9700" y="1215754"/>
            <a:ext cx="1139233" cy="1139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8" descr="Vista de una montaña con nieve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 l="39549" t="149" r="17136" b="-148"/>
          <a:stretch/>
        </p:blipFill>
        <p:spPr>
          <a:xfrm flipH="1">
            <a:off x="0" y="887767"/>
            <a:ext cx="3879542" cy="597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735" y="106437"/>
            <a:ext cx="642863" cy="642863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8"/>
          <p:cNvSpPr txBox="1"/>
          <p:nvPr/>
        </p:nvSpPr>
        <p:spPr>
          <a:xfrm>
            <a:off x="906998" y="197035"/>
            <a:ext cx="43597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TURISMO Y RECREACIÓN</a:t>
            </a:r>
            <a:endParaRPr sz="2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7B8EFA4-2AB6-B761-211B-692905156FA9}"/>
              </a:ext>
            </a:extLst>
          </p:cNvPr>
          <p:cNvSpPr/>
          <p:nvPr/>
        </p:nvSpPr>
        <p:spPr>
          <a:xfrm>
            <a:off x="6204372" y="0"/>
            <a:ext cx="2939627" cy="861169"/>
          </a:xfrm>
          <a:prstGeom prst="rect">
            <a:avLst/>
          </a:prstGeom>
          <a:solidFill>
            <a:srgbClr val="0B5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9"/>
          <p:cNvSpPr/>
          <p:nvPr/>
        </p:nvSpPr>
        <p:spPr>
          <a:xfrm>
            <a:off x="3879542" y="887767"/>
            <a:ext cx="5264458" cy="59702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49"/>
          <p:cNvSpPr txBox="1"/>
          <p:nvPr/>
        </p:nvSpPr>
        <p:spPr>
          <a:xfrm>
            <a:off x="4225933" y="1011746"/>
            <a:ext cx="18465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2B6"/>
              </a:buClr>
              <a:buSzPts val="2800"/>
              <a:buFont typeface="Calibri"/>
              <a:buNone/>
            </a:pPr>
            <a:r>
              <a:rPr lang="es-MX" sz="2800" b="1" i="0" u="none" strike="noStrike" cap="none">
                <a:solidFill>
                  <a:srgbClr val="4052B6"/>
                </a:solidFill>
                <a:latin typeface="Calibri"/>
                <a:ea typeface="Calibri"/>
                <a:cs typeface="Calibri"/>
                <a:sym typeface="Calibri"/>
              </a:rPr>
              <a:t>META</a:t>
            </a:r>
            <a:endParaRPr/>
          </a:p>
        </p:txBody>
      </p:sp>
      <p:sp>
        <p:nvSpPr>
          <p:cNvPr id="499" name="Google Shape;499;p49"/>
          <p:cNvSpPr txBox="1"/>
          <p:nvPr/>
        </p:nvSpPr>
        <p:spPr>
          <a:xfrm>
            <a:off x="4225933" y="1433328"/>
            <a:ext cx="375525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2B6"/>
              </a:buClr>
              <a:buSzPts val="3200"/>
              <a:buFont typeface="Arial"/>
              <a:buNone/>
            </a:pPr>
            <a:r>
              <a:rPr lang="es-MX" sz="3200" b="1" i="0" u="none" strike="noStrike" cap="none" dirty="0">
                <a:solidFill>
                  <a:srgbClr val="4052B6"/>
                </a:solidFill>
                <a:latin typeface="Arial"/>
                <a:ea typeface="Arial"/>
                <a:cs typeface="Arial"/>
                <a:sym typeface="Arial"/>
              </a:rPr>
              <a:t>PROTECCIÓN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2B6"/>
              </a:buClr>
              <a:buSzPts val="3200"/>
              <a:buFont typeface="Arial"/>
              <a:buNone/>
            </a:pPr>
            <a:r>
              <a:rPr lang="es-MX" sz="3200" b="1" i="0" u="none" strike="noStrike" cap="none" dirty="0">
                <a:solidFill>
                  <a:srgbClr val="4052B6"/>
                </a:solidFill>
                <a:latin typeface="Arial"/>
                <a:ea typeface="Arial"/>
                <a:cs typeface="Arial"/>
                <a:sym typeface="Arial"/>
              </a:rPr>
              <a:t>COSTERA</a:t>
            </a:r>
            <a:endParaRPr sz="3200" b="1" i="0" u="none" strike="noStrike" cap="none" dirty="0">
              <a:solidFill>
                <a:srgbClr val="4052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9"/>
          <p:cNvSpPr txBox="1"/>
          <p:nvPr/>
        </p:nvSpPr>
        <p:spPr>
          <a:xfrm>
            <a:off x="4052837" y="3035561"/>
            <a:ext cx="4771177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2B6"/>
              </a:buClr>
              <a:buSzPts val="2000"/>
              <a:buFont typeface="Roboto"/>
              <a:buNone/>
            </a:pPr>
            <a:r>
              <a:rPr lang="es-MX" sz="1800" dirty="0">
                <a:solidFill>
                  <a:srgbClr val="4052B6"/>
                </a:solidFill>
                <a:latin typeface="+mj-lt"/>
                <a:ea typeface="Roboto"/>
                <a:cs typeface="Roboto"/>
                <a:sym typeface="Roboto"/>
              </a:rPr>
              <a:t>Definición: </a:t>
            </a:r>
            <a:r>
              <a:rPr lang="es-MX" sz="1800" i="0" u="none" strike="noStrike" cap="none" dirty="0">
                <a:solidFill>
                  <a:srgbClr val="4052B6"/>
                </a:solidFill>
                <a:latin typeface="+mj-lt"/>
                <a:ea typeface="Roboto"/>
                <a:cs typeface="Roboto"/>
                <a:sym typeface="Roboto"/>
              </a:rPr>
              <a:t>La cantidad de protección proporcionada por los hábitats marinos y costeros que sirven como amortiguadores naturales contra las olas entrantes.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2B6"/>
              </a:buClr>
              <a:buSzPts val="2000"/>
              <a:buFont typeface="Roboto"/>
              <a:buNone/>
            </a:pPr>
            <a:endParaRPr lang="es-MX" sz="1800" dirty="0">
              <a:solidFill>
                <a:srgbClr val="4052B6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2B6"/>
              </a:buClr>
              <a:buSzPts val="2000"/>
              <a:buFont typeface="Roboto"/>
              <a:buNone/>
            </a:pPr>
            <a:r>
              <a:rPr lang="es-MX" sz="1800" dirty="0">
                <a:solidFill>
                  <a:srgbClr val="4052B6"/>
                </a:solidFill>
                <a:latin typeface="+mj-lt"/>
                <a:ea typeface="Roboto"/>
                <a:cs typeface="Roboto"/>
                <a:sym typeface="Roboto"/>
              </a:rPr>
              <a:t>-Bosques y matorrales costeros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2B6"/>
              </a:buClr>
              <a:buSzPts val="2000"/>
              <a:buFont typeface="Roboto"/>
              <a:buNone/>
            </a:pPr>
            <a:r>
              <a:rPr lang="es-MX" sz="1800" dirty="0">
                <a:solidFill>
                  <a:srgbClr val="4052B6"/>
                </a:solidFill>
                <a:latin typeface="+mj-lt"/>
                <a:ea typeface="Roboto"/>
                <a:cs typeface="Roboto"/>
                <a:sym typeface="Roboto"/>
              </a:rPr>
              <a:t>-Playas y dunas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2B6"/>
              </a:buClr>
              <a:buSzPts val="2000"/>
              <a:buFont typeface="Roboto"/>
              <a:buNone/>
            </a:pPr>
            <a:r>
              <a:rPr lang="es-MX" sz="1800" dirty="0">
                <a:solidFill>
                  <a:srgbClr val="4052B6"/>
                </a:solidFill>
                <a:latin typeface="+mj-lt"/>
                <a:ea typeface="Roboto"/>
                <a:cs typeface="Roboto"/>
                <a:sym typeface="Roboto"/>
              </a:rPr>
              <a:t>-Humedales y turberas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52B6"/>
              </a:buClr>
              <a:buSzPts val="2000"/>
              <a:buFont typeface="Roboto"/>
              <a:buNone/>
            </a:pPr>
            <a:r>
              <a:rPr lang="es-MX" sz="1800" dirty="0">
                <a:solidFill>
                  <a:srgbClr val="4052B6"/>
                </a:solidFill>
                <a:latin typeface="+mj-lt"/>
                <a:ea typeface="Roboto"/>
                <a:cs typeface="Roboto"/>
                <a:sym typeface="Roboto"/>
              </a:rPr>
              <a:t>-Macroalgas </a:t>
            </a:r>
            <a:endParaRPr sz="1200" dirty="0">
              <a:latin typeface="+mj-lt"/>
            </a:endParaRPr>
          </a:p>
        </p:txBody>
      </p:sp>
      <p:sp>
        <p:nvSpPr>
          <p:cNvPr id="501" name="Google Shape;501;p49"/>
          <p:cNvSpPr txBox="1"/>
          <p:nvPr/>
        </p:nvSpPr>
        <p:spPr>
          <a:xfrm>
            <a:off x="1651247" y="6516210"/>
            <a:ext cx="222829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200"/>
              <a:buFont typeface="Calibri"/>
              <a:buNone/>
            </a:pPr>
            <a:r>
              <a:rPr lang="es-MX" sz="12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Autor fotografía: Jorge Navarro</a:t>
            </a:r>
            <a:endParaRPr sz="1200" b="0" i="0" u="none" strike="noStrike" cap="none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2" name="Google Shape;502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2049" y="1061660"/>
            <a:ext cx="1337915" cy="133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9" descr="Una flor amarilla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 l="23815" t="342" r="33173" b="-341"/>
          <a:stretch/>
        </p:blipFill>
        <p:spPr>
          <a:xfrm>
            <a:off x="0" y="887767"/>
            <a:ext cx="3879541" cy="5990705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49"/>
          <p:cNvSpPr txBox="1"/>
          <p:nvPr/>
        </p:nvSpPr>
        <p:spPr>
          <a:xfrm>
            <a:off x="906998" y="197035"/>
            <a:ext cx="43597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PROTECCIÓN COSTERA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Google Shape;50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05" y="93388"/>
            <a:ext cx="668958" cy="6689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D75EB63-1EBC-0602-B444-E4A1BBCDC2EB}"/>
              </a:ext>
            </a:extLst>
          </p:cNvPr>
          <p:cNvSpPr/>
          <p:nvPr/>
        </p:nvSpPr>
        <p:spPr>
          <a:xfrm>
            <a:off x="6204372" y="0"/>
            <a:ext cx="2939627" cy="861169"/>
          </a:xfrm>
          <a:prstGeom prst="rect">
            <a:avLst/>
          </a:prstGeom>
          <a:solidFill>
            <a:srgbClr val="0B5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0"/>
          <p:cNvSpPr/>
          <p:nvPr/>
        </p:nvSpPr>
        <p:spPr>
          <a:xfrm>
            <a:off x="3879542" y="924412"/>
            <a:ext cx="5264458" cy="59702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1" name="Google Shape;511;p50" descr="Imagen en blanco y negro de un puente&#10;&#10;Descripción generada automáticamente con confianza media"/>
          <p:cNvPicPr preferRelativeResize="0"/>
          <p:nvPr/>
        </p:nvPicPr>
        <p:blipFill rotWithShape="1">
          <a:blip r:embed="rId3">
            <a:alphaModFix/>
          </a:blip>
          <a:srcRect l="31650" r="25921" b="2191"/>
          <a:stretch/>
        </p:blipFill>
        <p:spPr>
          <a:xfrm>
            <a:off x="0" y="887767"/>
            <a:ext cx="3879542" cy="5970233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50"/>
          <p:cNvSpPr txBox="1"/>
          <p:nvPr/>
        </p:nvSpPr>
        <p:spPr>
          <a:xfrm>
            <a:off x="4172956" y="923547"/>
            <a:ext cx="12961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2800"/>
              <a:buFont typeface="Calibri"/>
              <a:buNone/>
            </a:pPr>
            <a:r>
              <a:rPr lang="es-MX" sz="2800" b="1" i="0" u="none" strike="noStrike" cap="none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META</a:t>
            </a:r>
            <a:endParaRPr dirty="0"/>
          </a:p>
        </p:txBody>
      </p:sp>
      <p:sp>
        <p:nvSpPr>
          <p:cNvPr id="513" name="Google Shape;513;p50"/>
          <p:cNvSpPr txBox="1"/>
          <p:nvPr/>
        </p:nvSpPr>
        <p:spPr>
          <a:xfrm>
            <a:off x="4126462" y="1355406"/>
            <a:ext cx="261837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4400"/>
              <a:buFont typeface="Arial"/>
              <a:buNone/>
            </a:pPr>
            <a:r>
              <a:rPr lang="es-MX" sz="4400" b="1" i="0" u="none" strike="noStrike" cap="none" dirty="0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AGUAS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4400"/>
              <a:buFont typeface="Arial"/>
              <a:buNone/>
            </a:pPr>
            <a:r>
              <a:rPr lang="es-MX" sz="4400" b="1" i="0" u="none" strike="noStrike" cap="none" dirty="0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LIMPIAS</a:t>
            </a:r>
            <a:endParaRPr sz="4400" b="1" i="0" u="none" strike="noStrike" cap="none" dirty="0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0"/>
          <p:cNvSpPr txBox="1"/>
          <p:nvPr/>
        </p:nvSpPr>
        <p:spPr>
          <a:xfrm>
            <a:off x="3997769" y="2940368"/>
            <a:ext cx="4709700" cy="141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2000"/>
              <a:buFont typeface="Twentieth Century"/>
              <a:buNone/>
            </a:pPr>
            <a:r>
              <a:rPr lang="es-MX" sz="1800" b="0" i="0" u="none" strike="noStrike" cap="none" dirty="0">
                <a:solidFill>
                  <a:srgbClr val="4472C4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El grado en que las regiones oceánicas están </a:t>
            </a:r>
            <a:r>
              <a:rPr lang="es-MX" sz="1800" b="1" i="0" u="sng" strike="noStrike" cap="none" dirty="0">
                <a:solidFill>
                  <a:srgbClr val="4472C4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libres de contaminantes</a:t>
            </a:r>
            <a:r>
              <a:rPr lang="es-MX" sz="1800" b="0" i="0" u="none" strike="noStrike" cap="none" dirty="0">
                <a:solidFill>
                  <a:srgbClr val="4472C4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 como productos químicos, basura solida y patógenos. </a:t>
            </a:r>
            <a:endParaRPr sz="1800" b="0" i="0" u="none" strike="noStrike" cap="none" dirty="0">
              <a:solidFill>
                <a:srgbClr val="4472C4"/>
              </a:solidFill>
              <a:latin typeface="+mj-lt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2000"/>
              <a:buFont typeface="Twentieth Century"/>
              <a:buNone/>
            </a:pPr>
            <a:endParaRPr dirty="0"/>
          </a:p>
        </p:txBody>
      </p:sp>
      <p:pic>
        <p:nvPicPr>
          <p:cNvPr id="515" name="Google Shape;515;p50" descr="Icon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3688" y="1053199"/>
            <a:ext cx="1215454" cy="12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50" descr="Icon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140" y="115908"/>
            <a:ext cx="607727" cy="6041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0"/>
          <p:cNvSpPr txBox="1"/>
          <p:nvPr/>
        </p:nvSpPr>
        <p:spPr>
          <a:xfrm>
            <a:off x="906998" y="197035"/>
            <a:ext cx="43597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AGUAS LIMPIAS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B6D1D25-82CF-65CE-5CAC-D0C798D84206}"/>
              </a:ext>
            </a:extLst>
          </p:cNvPr>
          <p:cNvSpPr/>
          <p:nvPr/>
        </p:nvSpPr>
        <p:spPr>
          <a:xfrm>
            <a:off x="6204372" y="0"/>
            <a:ext cx="2939627" cy="861169"/>
          </a:xfrm>
          <a:prstGeom prst="rect">
            <a:avLst/>
          </a:prstGeom>
          <a:solidFill>
            <a:srgbClr val="0B5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1"/>
          <p:cNvSpPr/>
          <p:nvPr/>
        </p:nvSpPr>
        <p:spPr>
          <a:xfrm>
            <a:off x="3879542" y="887767"/>
            <a:ext cx="5264458" cy="59702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51"/>
          <p:cNvSpPr txBox="1"/>
          <p:nvPr/>
        </p:nvSpPr>
        <p:spPr>
          <a:xfrm>
            <a:off x="4099547" y="961869"/>
            <a:ext cx="18465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788"/>
              </a:buClr>
              <a:buSzPts val="2400"/>
              <a:buFont typeface="Calibri"/>
              <a:buNone/>
            </a:pPr>
            <a:r>
              <a:rPr lang="es-MX" sz="2400" b="1" i="0" u="none" strike="noStrike" cap="none" dirty="0">
                <a:solidFill>
                  <a:srgbClr val="009788"/>
                </a:solidFill>
                <a:latin typeface="Calibri"/>
                <a:ea typeface="Calibri"/>
                <a:cs typeface="Calibri"/>
                <a:sym typeface="Calibri"/>
              </a:rPr>
              <a:t>META</a:t>
            </a:r>
            <a:endParaRPr dirty="0"/>
          </a:p>
        </p:txBody>
      </p:sp>
      <p:sp>
        <p:nvSpPr>
          <p:cNvPr id="524" name="Google Shape;524;p51"/>
          <p:cNvSpPr txBox="1"/>
          <p:nvPr/>
        </p:nvSpPr>
        <p:spPr>
          <a:xfrm>
            <a:off x="4099547" y="1350200"/>
            <a:ext cx="368423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788"/>
              </a:buClr>
              <a:buSzPts val="3200"/>
              <a:buFont typeface="Arial"/>
              <a:buNone/>
            </a:pPr>
            <a:r>
              <a:rPr lang="es-MX" sz="2800" b="1" i="0" u="none" strike="noStrike" cap="none" dirty="0">
                <a:solidFill>
                  <a:srgbClr val="009788"/>
                </a:solidFill>
                <a:latin typeface="Arial"/>
                <a:ea typeface="Arial"/>
                <a:cs typeface="Arial"/>
                <a:sym typeface="Arial"/>
              </a:rPr>
              <a:t>ALMACENAMIENTO DE CARBONO</a:t>
            </a:r>
            <a:endParaRPr sz="2800" b="1" i="0" u="none" strike="noStrike" cap="none" dirty="0">
              <a:solidFill>
                <a:srgbClr val="0097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1"/>
          <p:cNvSpPr txBox="1"/>
          <p:nvPr/>
        </p:nvSpPr>
        <p:spPr>
          <a:xfrm>
            <a:off x="4099547" y="2570438"/>
            <a:ext cx="4718528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788"/>
              </a:buClr>
              <a:buSzPts val="1800"/>
              <a:buFont typeface="Roboto"/>
              <a:buNone/>
            </a:pPr>
            <a:r>
              <a:rPr lang="es-MX" sz="1600" b="0" i="0" u="none" strike="noStrike" cap="none" dirty="0">
                <a:solidFill>
                  <a:srgbClr val="009788"/>
                </a:solidFill>
                <a:latin typeface="+mj-lt"/>
                <a:ea typeface="Roboto"/>
                <a:cs typeface="Roboto"/>
                <a:sym typeface="Roboto"/>
              </a:rPr>
              <a:t>El estado de los </a:t>
            </a:r>
            <a:r>
              <a:rPr lang="es-MX" sz="1600" b="1" i="0" u="none" strike="noStrike" cap="none" dirty="0">
                <a:solidFill>
                  <a:srgbClr val="009788"/>
                </a:solidFill>
                <a:latin typeface="+mj-lt"/>
                <a:ea typeface="Roboto"/>
                <a:cs typeface="Roboto"/>
                <a:sym typeface="Roboto"/>
              </a:rPr>
              <a:t>hábitats costeros </a:t>
            </a:r>
            <a:r>
              <a:rPr lang="es-MX" sz="1600" b="0" i="0" u="none" strike="noStrike" cap="none" dirty="0">
                <a:solidFill>
                  <a:srgbClr val="009788"/>
                </a:solidFill>
                <a:latin typeface="+mj-lt"/>
                <a:ea typeface="Roboto"/>
                <a:cs typeface="Roboto"/>
                <a:sym typeface="Roboto"/>
              </a:rPr>
              <a:t>que almacenan y secuestran </a:t>
            </a:r>
            <a:r>
              <a:rPr lang="es-MX" sz="1600" b="1" i="0" u="none" strike="noStrike" cap="none" dirty="0">
                <a:solidFill>
                  <a:srgbClr val="009788"/>
                </a:solidFill>
                <a:latin typeface="+mj-lt"/>
                <a:ea typeface="Roboto"/>
                <a:cs typeface="Roboto"/>
                <a:sym typeface="Roboto"/>
              </a:rPr>
              <a:t>carbono atmosférico. </a:t>
            </a:r>
            <a:endParaRPr sz="12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600" b="1" dirty="0">
              <a:solidFill>
                <a:srgbClr val="009788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788"/>
              </a:buClr>
              <a:buSzPts val="1800"/>
              <a:buFont typeface="Roboto"/>
              <a:buNone/>
            </a:pPr>
            <a:r>
              <a:rPr lang="es-MX" sz="1600" i="0" u="none" strike="noStrike" cap="none" dirty="0">
                <a:solidFill>
                  <a:srgbClr val="009788"/>
                </a:solidFill>
                <a:latin typeface="+mj-lt"/>
                <a:ea typeface="Roboto"/>
                <a:cs typeface="Roboto"/>
                <a:sym typeface="Roboto"/>
              </a:rPr>
              <a:t>Variables: </a:t>
            </a:r>
            <a:endParaRPr sz="1200" dirty="0">
              <a:latin typeface="+mj-lt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788"/>
              </a:buClr>
              <a:buSzPts val="1800"/>
              <a:buFont typeface="Roboto"/>
              <a:buChar char="-"/>
            </a:pPr>
            <a:r>
              <a:rPr lang="es-MX" sz="1600" i="0" u="none" strike="noStrike" cap="none" dirty="0">
                <a:solidFill>
                  <a:srgbClr val="009788"/>
                </a:solidFill>
                <a:latin typeface="+mj-lt"/>
                <a:ea typeface="Roboto"/>
                <a:cs typeface="Roboto"/>
                <a:sym typeface="Roboto"/>
              </a:rPr>
              <a:t>Distribución espacial de algas pardas.</a:t>
            </a:r>
            <a:endParaRPr sz="1200" dirty="0">
              <a:latin typeface="+mj-lt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600" dirty="0">
              <a:solidFill>
                <a:srgbClr val="009788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i="0" u="none" strike="noStrike" cap="none" dirty="0">
                <a:solidFill>
                  <a:srgbClr val="009788"/>
                </a:solidFill>
                <a:latin typeface="+mj-lt"/>
                <a:ea typeface="Roboto"/>
                <a:cs typeface="Roboto"/>
                <a:sym typeface="Roboto"/>
              </a:rPr>
              <a:t>Observaciones: </a:t>
            </a:r>
            <a:endParaRPr sz="1200" dirty="0">
              <a:latin typeface="+mj-lt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i="0" u="none" strike="noStrike" cap="none" dirty="0">
                <a:solidFill>
                  <a:srgbClr val="009788"/>
                </a:solidFill>
                <a:latin typeface="+mj-lt"/>
                <a:ea typeface="Roboto"/>
                <a:cs typeface="Roboto"/>
                <a:sym typeface="Roboto"/>
              </a:rPr>
              <a:t>- Tendencias basadas en cambios asociados a extracción humana, regeneración natural y desprendimientos por marejadas.</a:t>
            </a:r>
            <a:endParaRPr sz="1600" i="0" u="none" strike="noStrike" cap="none" dirty="0">
              <a:solidFill>
                <a:srgbClr val="009788"/>
              </a:solidFill>
              <a:latin typeface="+mj-lt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26" name="Google Shape;526;p51"/>
          <p:cNvSpPr txBox="1"/>
          <p:nvPr/>
        </p:nvSpPr>
        <p:spPr>
          <a:xfrm>
            <a:off x="1651247" y="6516210"/>
            <a:ext cx="222829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200"/>
              <a:buFont typeface="Calibri"/>
              <a:buNone/>
            </a:pPr>
            <a:r>
              <a:rPr lang="es-MX" sz="12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Autor fotografía: Jorge Navarro</a:t>
            </a:r>
            <a:endParaRPr sz="1200" b="0" i="0" u="none" strike="noStrike" cap="none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7" name="Google Shape;527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7889" y="1078715"/>
            <a:ext cx="1217647" cy="121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1" descr="Imagen que contiene comida, pastel, rosquilla, postre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 l="11391" t="13748" r="1148" b="1080"/>
          <a:stretch/>
        </p:blipFill>
        <p:spPr>
          <a:xfrm rot="5400000" flipH="1">
            <a:off x="-1059225" y="1946991"/>
            <a:ext cx="5997996" cy="3879543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51"/>
          <p:cNvSpPr txBox="1"/>
          <p:nvPr/>
        </p:nvSpPr>
        <p:spPr>
          <a:xfrm>
            <a:off x="906998" y="197035"/>
            <a:ext cx="490532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ALMACENAMIENTO DE CARBONO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0" name="Google Shape;530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936" y="75155"/>
            <a:ext cx="705424" cy="70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2"/>
          <p:cNvSpPr/>
          <p:nvPr/>
        </p:nvSpPr>
        <p:spPr>
          <a:xfrm>
            <a:off x="3879542" y="887767"/>
            <a:ext cx="5264458" cy="59702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52"/>
          <p:cNvSpPr txBox="1"/>
          <p:nvPr/>
        </p:nvSpPr>
        <p:spPr>
          <a:xfrm>
            <a:off x="4050009" y="911993"/>
            <a:ext cx="18465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62F7"/>
              </a:buClr>
              <a:buSzPts val="2800"/>
              <a:buFont typeface="Calibri"/>
              <a:buNone/>
            </a:pPr>
            <a:r>
              <a:rPr lang="es-MX" sz="2800" b="1" i="0" u="none" strike="noStrike" cap="none" dirty="0">
                <a:solidFill>
                  <a:srgbClr val="4562F7"/>
                </a:solidFill>
                <a:latin typeface="Calibri"/>
                <a:ea typeface="Calibri"/>
                <a:cs typeface="Calibri"/>
                <a:sym typeface="Calibri"/>
              </a:rPr>
              <a:t>META</a:t>
            </a:r>
            <a:endParaRPr dirty="0"/>
          </a:p>
        </p:txBody>
      </p:sp>
      <p:sp>
        <p:nvSpPr>
          <p:cNvPr id="537" name="Google Shape;537;p52"/>
          <p:cNvSpPr txBox="1"/>
          <p:nvPr/>
        </p:nvSpPr>
        <p:spPr>
          <a:xfrm>
            <a:off x="4050009" y="1317084"/>
            <a:ext cx="312493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62F7"/>
              </a:buClr>
              <a:buSzPts val="3200"/>
              <a:buFont typeface="Arial"/>
              <a:buNone/>
            </a:pPr>
            <a:r>
              <a:rPr lang="es-MX" sz="3200" b="1" i="0" u="none" strike="noStrike" cap="none" dirty="0">
                <a:solidFill>
                  <a:srgbClr val="4562F7"/>
                </a:solidFill>
                <a:latin typeface="Arial"/>
                <a:ea typeface="Arial"/>
                <a:cs typeface="Arial"/>
                <a:sym typeface="Arial"/>
              </a:rPr>
              <a:t>OPORTUNIDAD DE PESCA ARTESANAL</a:t>
            </a:r>
            <a:endParaRPr sz="3200" b="1" i="0" u="none" strike="noStrike" cap="none" dirty="0">
              <a:solidFill>
                <a:srgbClr val="4562F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52"/>
          <p:cNvSpPr txBox="1"/>
          <p:nvPr/>
        </p:nvSpPr>
        <p:spPr>
          <a:xfrm>
            <a:off x="4050009" y="2967684"/>
            <a:ext cx="5003458" cy="344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EED"/>
              </a:buClr>
              <a:buSzPts val="1800"/>
              <a:buFont typeface="Roboto"/>
              <a:buNone/>
            </a:pPr>
            <a:r>
              <a:rPr lang="es-MX" sz="1600" b="0" i="0" u="none" strike="noStrike" cap="none" dirty="0">
                <a:solidFill>
                  <a:srgbClr val="425EED"/>
                </a:solidFill>
                <a:latin typeface="+mj-lt"/>
                <a:ea typeface="Roboto"/>
                <a:cs typeface="Roboto"/>
                <a:sym typeface="Roboto"/>
              </a:rPr>
              <a:t>La oportunidad para que los </a:t>
            </a:r>
            <a:r>
              <a:rPr lang="es-MX" sz="1600" b="1" i="0" u="none" strike="noStrike" cap="none" dirty="0">
                <a:solidFill>
                  <a:srgbClr val="425EED"/>
                </a:solidFill>
                <a:latin typeface="+mj-lt"/>
                <a:ea typeface="Roboto"/>
                <a:cs typeface="Roboto"/>
                <a:sym typeface="Roboto"/>
              </a:rPr>
              <a:t>pescadores en pequeña escala</a:t>
            </a:r>
            <a:r>
              <a:rPr lang="es-MX" sz="1600" b="0" i="0" u="none" strike="noStrike" cap="none" dirty="0">
                <a:solidFill>
                  <a:srgbClr val="425EED"/>
                </a:solidFill>
                <a:latin typeface="+mj-lt"/>
                <a:ea typeface="Roboto"/>
                <a:cs typeface="Roboto"/>
                <a:sym typeface="Roboto"/>
              </a:rPr>
              <a:t> suministren capturas para sus familias, miembros de sus comunidades locales o las vendan en los mercados locales.</a:t>
            </a:r>
            <a:endParaRPr sz="12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600" dirty="0">
              <a:solidFill>
                <a:srgbClr val="425EED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5EED"/>
              </a:buClr>
              <a:buSzPts val="1800"/>
              <a:buFont typeface="Roboto"/>
              <a:buNone/>
            </a:pPr>
            <a:r>
              <a:rPr lang="es-MX" sz="1600" b="1" i="0" u="none" strike="noStrike" cap="none" dirty="0">
                <a:solidFill>
                  <a:srgbClr val="425EED"/>
                </a:solidFill>
                <a:latin typeface="+mj-lt"/>
                <a:ea typeface="Roboto"/>
                <a:cs typeface="Roboto"/>
                <a:sym typeface="Roboto"/>
              </a:rPr>
              <a:t>Variables</a:t>
            </a:r>
            <a:r>
              <a:rPr lang="es-MX" sz="1600" b="0" i="0" u="none" strike="noStrike" cap="none" dirty="0">
                <a:solidFill>
                  <a:srgbClr val="425EED"/>
                </a:solidFill>
                <a:latin typeface="+mj-lt"/>
                <a:ea typeface="Roboto"/>
                <a:cs typeface="Roboto"/>
                <a:sym typeface="Roboto"/>
              </a:rPr>
              <a:t>: </a:t>
            </a:r>
            <a:endParaRPr sz="1200" dirty="0">
              <a:latin typeface="+mj-lt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5EED"/>
              </a:buClr>
              <a:buSzPts val="1800"/>
              <a:buFont typeface="Calibri"/>
              <a:buAutoNum type="arabicPeriod"/>
            </a:pPr>
            <a:r>
              <a:rPr lang="es-MX" sz="1600" b="0" i="0" u="none" strike="noStrike" cap="none" dirty="0">
                <a:solidFill>
                  <a:srgbClr val="425EED"/>
                </a:solidFill>
                <a:latin typeface="+mj-lt"/>
                <a:ea typeface="Roboto"/>
                <a:cs typeface="Roboto"/>
                <a:sym typeface="Roboto"/>
              </a:rPr>
              <a:t>Coeficiente de Gini de los desembarques.</a:t>
            </a:r>
            <a:endParaRPr sz="1200" dirty="0">
              <a:latin typeface="+mj-lt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5EED"/>
              </a:buClr>
              <a:buSzPts val="1800"/>
              <a:buFont typeface="Calibri"/>
              <a:buAutoNum type="arabicPeriod"/>
            </a:pPr>
            <a:r>
              <a:rPr lang="es-MX" sz="1600" b="0" i="0" u="none" strike="noStrike" cap="none" dirty="0">
                <a:solidFill>
                  <a:srgbClr val="425EED"/>
                </a:solidFill>
                <a:latin typeface="+mj-lt"/>
                <a:ea typeface="Roboto"/>
                <a:cs typeface="Roboto"/>
                <a:sym typeface="Roboto"/>
              </a:rPr>
              <a:t>Número de incorporaciones al RPA.</a:t>
            </a:r>
            <a:endParaRPr sz="1200" dirty="0">
              <a:latin typeface="+mj-lt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5EED"/>
              </a:buClr>
              <a:buSzPts val="1800"/>
              <a:buFont typeface="Calibri"/>
              <a:buAutoNum type="arabicPeriod"/>
            </a:pPr>
            <a:r>
              <a:rPr lang="es-MX" sz="1600" b="0" i="0" u="none" strike="noStrike" cap="none" dirty="0">
                <a:solidFill>
                  <a:srgbClr val="425EED"/>
                </a:solidFill>
                <a:latin typeface="+mj-lt"/>
                <a:ea typeface="Roboto"/>
                <a:cs typeface="Roboto"/>
                <a:sym typeface="Roboto"/>
              </a:rPr>
              <a:t>Coeficiente de sostenibilidad de las artes de pesca.</a:t>
            </a:r>
            <a:endParaRPr sz="12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425EE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9" name="Google Shape;539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5576" y="1365271"/>
            <a:ext cx="1178181" cy="1178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0" name="Google Shape;540;p52"/>
          <p:cNvGrpSpPr/>
          <p:nvPr/>
        </p:nvGrpSpPr>
        <p:grpSpPr>
          <a:xfrm>
            <a:off x="0" y="887766"/>
            <a:ext cx="3889605" cy="5970234"/>
            <a:chOff x="0" y="887766"/>
            <a:chExt cx="3889605" cy="5970234"/>
          </a:xfrm>
        </p:grpSpPr>
        <p:pic>
          <p:nvPicPr>
            <p:cNvPr id="541" name="Google Shape;541;p52"/>
            <p:cNvPicPr preferRelativeResize="0"/>
            <p:nvPr/>
          </p:nvPicPr>
          <p:blipFill rotWithShape="1">
            <a:blip r:embed="rId4">
              <a:alphaModFix/>
            </a:blip>
            <a:srcRect l="50622" t="36771" r="26202" b="9730"/>
            <a:stretch/>
          </p:blipFill>
          <p:spPr>
            <a:xfrm flipH="1">
              <a:off x="0" y="887766"/>
              <a:ext cx="3879541" cy="5970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Google Shape;542;p52"/>
            <p:cNvPicPr preferRelativeResize="0"/>
            <p:nvPr/>
          </p:nvPicPr>
          <p:blipFill rotWithShape="1">
            <a:blip r:embed="rId5">
              <a:alphaModFix/>
            </a:blip>
            <a:srcRect l="50622" t="36771" r="26202" b="33555"/>
            <a:stretch/>
          </p:blipFill>
          <p:spPr>
            <a:xfrm flipH="1">
              <a:off x="10064" y="887766"/>
              <a:ext cx="3879541" cy="33113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3" name="Google Shape;543;p52"/>
          <p:cNvSpPr txBox="1"/>
          <p:nvPr/>
        </p:nvSpPr>
        <p:spPr>
          <a:xfrm>
            <a:off x="906998" y="197035"/>
            <a:ext cx="61365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OPORTUNIDADES DE PESCA ARTESANAL</a:t>
            </a:r>
            <a:endParaRPr sz="2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4" name="Google Shape;544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317" y="85354"/>
            <a:ext cx="685026" cy="6850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9DF72EA-25A9-CDA9-7E0B-2A6437910DFA}"/>
              </a:ext>
            </a:extLst>
          </p:cNvPr>
          <p:cNvSpPr/>
          <p:nvPr/>
        </p:nvSpPr>
        <p:spPr>
          <a:xfrm>
            <a:off x="6204372" y="0"/>
            <a:ext cx="2939627" cy="861169"/>
          </a:xfrm>
          <a:prstGeom prst="rect">
            <a:avLst/>
          </a:prstGeom>
          <a:solidFill>
            <a:srgbClr val="0B5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3"/>
          <p:cNvSpPr/>
          <p:nvPr/>
        </p:nvSpPr>
        <p:spPr>
          <a:xfrm>
            <a:off x="3879542" y="887767"/>
            <a:ext cx="5264458" cy="59702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53"/>
          <p:cNvSpPr txBox="1"/>
          <p:nvPr/>
        </p:nvSpPr>
        <p:spPr>
          <a:xfrm>
            <a:off x="4200769" y="845492"/>
            <a:ext cx="18465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66"/>
              </a:buClr>
              <a:buSzPts val="2800"/>
              <a:buFont typeface="Calibri"/>
              <a:buNone/>
            </a:pPr>
            <a:r>
              <a:rPr lang="es-MX" sz="2800" b="1" i="0" u="none" strike="noStrike" cap="none" dirty="0">
                <a:solidFill>
                  <a:srgbClr val="FF6666"/>
                </a:solidFill>
                <a:latin typeface="Calibri"/>
                <a:ea typeface="Calibri"/>
                <a:cs typeface="Calibri"/>
                <a:sym typeface="Calibri"/>
              </a:rPr>
              <a:t>META</a:t>
            </a:r>
            <a:endParaRPr dirty="0"/>
          </a:p>
        </p:txBody>
      </p:sp>
      <p:sp>
        <p:nvSpPr>
          <p:cNvPr id="551" name="Google Shape;551;p53"/>
          <p:cNvSpPr txBox="1"/>
          <p:nvPr/>
        </p:nvSpPr>
        <p:spPr>
          <a:xfrm>
            <a:off x="4120769" y="1263801"/>
            <a:ext cx="31249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66"/>
              </a:buClr>
              <a:buSzPts val="3200"/>
              <a:buFont typeface="Arial"/>
              <a:buNone/>
            </a:pPr>
            <a:r>
              <a:rPr lang="es-MX" sz="3200" b="1" i="0" u="none" strike="noStrike" cap="none" dirty="0">
                <a:solidFill>
                  <a:srgbClr val="FF6666"/>
                </a:solidFill>
                <a:latin typeface="Arial"/>
                <a:ea typeface="Arial"/>
                <a:cs typeface="Arial"/>
                <a:sym typeface="Arial"/>
              </a:rPr>
              <a:t>PRODUCTOS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66"/>
              </a:buClr>
              <a:buSzPts val="3200"/>
              <a:buFont typeface="Arial"/>
              <a:buNone/>
            </a:pPr>
            <a:r>
              <a:rPr lang="es-MX" sz="3200" b="1" i="0" u="none" strike="noStrike" cap="none" dirty="0">
                <a:solidFill>
                  <a:srgbClr val="FF6666"/>
                </a:solidFill>
                <a:latin typeface="Arial"/>
                <a:ea typeface="Arial"/>
                <a:cs typeface="Arial"/>
                <a:sym typeface="Arial"/>
              </a:rPr>
              <a:t>NATURALES</a:t>
            </a:r>
            <a:endParaRPr sz="3200" b="1" i="0" u="none" strike="noStrike" cap="none" dirty="0">
              <a:solidFill>
                <a:srgbClr val="FF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53"/>
          <p:cNvSpPr txBox="1"/>
          <p:nvPr/>
        </p:nvSpPr>
        <p:spPr>
          <a:xfrm>
            <a:off x="4056611" y="2416242"/>
            <a:ext cx="4921134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66"/>
              </a:buClr>
              <a:buSzPts val="1800"/>
              <a:buFont typeface="Roboto"/>
              <a:buNone/>
            </a:pPr>
            <a:r>
              <a:rPr lang="es-MX" sz="1600" b="0" i="0" u="none" strike="noStrike" cap="none" dirty="0">
                <a:solidFill>
                  <a:srgbClr val="FF6666"/>
                </a:solidFill>
                <a:latin typeface="+mj-lt"/>
                <a:ea typeface="Roboto"/>
                <a:cs typeface="Roboto"/>
                <a:sym typeface="Roboto"/>
              </a:rPr>
              <a:t>Los </a:t>
            </a:r>
            <a:r>
              <a:rPr lang="es-MX" sz="1600" b="1" i="0" u="none" strike="noStrike" cap="none" dirty="0">
                <a:solidFill>
                  <a:srgbClr val="FF6666"/>
                </a:solidFill>
                <a:latin typeface="+mj-lt"/>
                <a:ea typeface="Roboto"/>
                <a:cs typeface="Roboto"/>
                <a:sym typeface="Roboto"/>
              </a:rPr>
              <a:t>recursos naturales que se extraen de forma sostenible de los recursos marinos vivos</a:t>
            </a:r>
            <a:r>
              <a:rPr lang="es-MX" sz="1600" b="0" i="0" u="none" strike="noStrike" cap="none" dirty="0">
                <a:solidFill>
                  <a:srgbClr val="FF6666"/>
                </a:solidFill>
                <a:latin typeface="+mj-lt"/>
                <a:ea typeface="Roboto"/>
                <a:cs typeface="Roboto"/>
                <a:sym typeface="Roboto"/>
              </a:rPr>
              <a:t>. Este objetivo evalúa la capacidad de los países para maximizar la recolección sostenible de recursos marinos vivos e incluye tres categorías de productos naturales: </a:t>
            </a:r>
            <a:r>
              <a:rPr lang="es-MX" sz="1600" b="1" i="0" u="none" strike="noStrike" cap="none" dirty="0">
                <a:solidFill>
                  <a:srgbClr val="FF6666"/>
                </a:solidFill>
                <a:latin typeface="+mj-lt"/>
                <a:ea typeface="Roboto"/>
                <a:cs typeface="Roboto"/>
                <a:sym typeface="Roboto"/>
              </a:rPr>
              <a:t>peces ornamentales, conchas, aceite </a:t>
            </a:r>
            <a:r>
              <a:rPr lang="es-MX" sz="1600" b="0" i="0" u="none" strike="noStrike" cap="none" dirty="0">
                <a:solidFill>
                  <a:srgbClr val="FF6666"/>
                </a:solidFill>
                <a:latin typeface="+mj-lt"/>
                <a:ea typeface="Roboto"/>
                <a:cs typeface="Roboto"/>
                <a:sym typeface="Roboto"/>
              </a:rPr>
              <a:t>y </a:t>
            </a:r>
            <a:r>
              <a:rPr lang="es-MX" sz="1600" b="1" i="0" u="none" strike="noStrike" cap="none" dirty="0">
                <a:solidFill>
                  <a:srgbClr val="FF6666"/>
                </a:solidFill>
                <a:latin typeface="+mj-lt"/>
                <a:ea typeface="Roboto"/>
                <a:cs typeface="Roboto"/>
                <a:sym typeface="Roboto"/>
              </a:rPr>
              <a:t>harina de pescado</a:t>
            </a:r>
            <a:r>
              <a:rPr lang="es-MX" sz="1600" b="0" i="0" u="none" strike="noStrike" cap="none" dirty="0">
                <a:solidFill>
                  <a:srgbClr val="FF6666"/>
                </a:solidFill>
                <a:latin typeface="+mj-lt"/>
                <a:ea typeface="Roboto"/>
                <a:cs typeface="Roboto"/>
                <a:sym typeface="Roboto"/>
              </a:rPr>
              <a:t>, y </a:t>
            </a:r>
            <a:r>
              <a:rPr lang="es-MX" sz="1600" b="1" i="0" u="none" strike="noStrike" cap="none" dirty="0">
                <a:solidFill>
                  <a:srgbClr val="FF6666"/>
                </a:solidFill>
                <a:latin typeface="+mj-lt"/>
                <a:ea typeface="Roboto"/>
                <a:cs typeface="Roboto"/>
                <a:sym typeface="Roboto"/>
              </a:rPr>
              <a:t>algas</a:t>
            </a:r>
            <a:r>
              <a:rPr lang="es-MX" sz="1600" b="0" i="0" u="none" strike="noStrike" cap="none" dirty="0">
                <a:solidFill>
                  <a:srgbClr val="FF6666"/>
                </a:solidFill>
                <a:latin typeface="+mj-lt"/>
                <a:ea typeface="Roboto"/>
                <a:cs typeface="Roboto"/>
                <a:sym typeface="Roboto"/>
              </a:rPr>
              <a:t> y </a:t>
            </a:r>
            <a:r>
              <a:rPr lang="es-MX" sz="1600" b="1" i="0" u="none" strike="noStrike" cap="none" dirty="0">
                <a:solidFill>
                  <a:srgbClr val="FF6666"/>
                </a:solidFill>
                <a:latin typeface="+mj-lt"/>
                <a:ea typeface="Roboto"/>
                <a:cs typeface="Roboto"/>
                <a:sym typeface="Roboto"/>
              </a:rPr>
              <a:t>plantas marinas no comestibles</a:t>
            </a:r>
            <a:r>
              <a:rPr lang="es-MX" sz="1600" b="0" i="0" u="none" strike="noStrike" cap="none" dirty="0">
                <a:solidFill>
                  <a:srgbClr val="FF6666"/>
                </a:solidFill>
                <a:latin typeface="+mj-lt"/>
                <a:ea typeface="Roboto"/>
                <a:cs typeface="Roboto"/>
                <a:sym typeface="Roboto"/>
              </a:rPr>
              <a:t>.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600" dirty="0">
              <a:solidFill>
                <a:srgbClr val="FF6666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66"/>
              </a:buClr>
              <a:buSzPts val="1800"/>
              <a:buFont typeface="Roboto"/>
              <a:buNone/>
            </a:pPr>
            <a:r>
              <a:rPr lang="es-MX" sz="1600" b="0" i="0" u="none" strike="noStrike" cap="none" dirty="0">
                <a:solidFill>
                  <a:srgbClr val="FF6666"/>
                </a:solidFill>
                <a:latin typeface="+mj-lt"/>
                <a:ea typeface="Roboto"/>
                <a:cs typeface="Roboto"/>
                <a:sym typeface="Roboto"/>
              </a:rPr>
              <a:t>Variables: -Toneladas de cosecha de los productos.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66"/>
              </a:buClr>
              <a:buSzPts val="1800"/>
              <a:buFont typeface="Roboto"/>
              <a:buNone/>
            </a:pPr>
            <a:r>
              <a:rPr lang="es-MX" sz="1600" b="0" i="0" u="none" strike="noStrike" cap="none" dirty="0">
                <a:solidFill>
                  <a:srgbClr val="FF6666"/>
                </a:solidFill>
                <a:latin typeface="+mj-lt"/>
                <a:ea typeface="Roboto"/>
                <a:cs typeface="Roboto"/>
                <a:sym typeface="Roboto"/>
              </a:rPr>
              <a:t>-Proporción del aporte monetario de cada producto.</a:t>
            </a:r>
            <a:endParaRPr sz="1200" dirty="0">
              <a:latin typeface="+mj-l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66"/>
              </a:buClr>
              <a:buSzPts val="1800"/>
              <a:buFont typeface="Roboto"/>
              <a:buNone/>
            </a:pPr>
            <a:r>
              <a:rPr lang="es-MX" sz="1600" b="0" i="0" u="none" strike="noStrike" cap="none" dirty="0">
                <a:solidFill>
                  <a:srgbClr val="FF6666"/>
                </a:solidFill>
                <a:latin typeface="+mj-lt"/>
                <a:ea typeface="Roboto"/>
                <a:cs typeface="Roboto"/>
                <a:sym typeface="Roboto"/>
              </a:rPr>
              <a:t>-Coeficiente de sostenibilidad para peces y algas. </a:t>
            </a:r>
            <a:endParaRPr sz="1200" dirty="0">
              <a:latin typeface="+mj-lt"/>
            </a:endParaRPr>
          </a:p>
        </p:txBody>
      </p:sp>
      <p:pic>
        <p:nvPicPr>
          <p:cNvPr id="553" name="Google Shape;55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1642" y="962639"/>
            <a:ext cx="1265283" cy="1265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3" descr="Un grupo de personas en un barco en el agua&#10;&#10;Descripción generada automáticamente con confianza baja"/>
          <p:cNvPicPr preferRelativeResize="0"/>
          <p:nvPr/>
        </p:nvPicPr>
        <p:blipFill rotWithShape="1">
          <a:blip r:embed="rId4">
            <a:alphaModFix/>
          </a:blip>
          <a:srcRect l="33393" r="23497"/>
          <a:stretch/>
        </p:blipFill>
        <p:spPr>
          <a:xfrm>
            <a:off x="1" y="887767"/>
            <a:ext cx="3879542" cy="5970232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53"/>
          <p:cNvSpPr txBox="1"/>
          <p:nvPr/>
        </p:nvSpPr>
        <p:spPr>
          <a:xfrm>
            <a:off x="906998" y="197035"/>
            <a:ext cx="61365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PRODUCTOS NATURALES</a:t>
            </a:r>
            <a:endParaRPr sz="2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534" y="111546"/>
            <a:ext cx="632642" cy="6326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D48CF27-28BC-7265-E888-69844E05E94F}"/>
              </a:ext>
            </a:extLst>
          </p:cNvPr>
          <p:cNvSpPr/>
          <p:nvPr/>
        </p:nvSpPr>
        <p:spPr>
          <a:xfrm>
            <a:off x="6204372" y="0"/>
            <a:ext cx="2939627" cy="861169"/>
          </a:xfrm>
          <a:prstGeom prst="rect">
            <a:avLst/>
          </a:prstGeom>
          <a:solidFill>
            <a:srgbClr val="0B5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5"/>
          <p:cNvSpPr/>
          <p:nvPr/>
        </p:nvSpPr>
        <p:spPr>
          <a:xfrm>
            <a:off x="3879542" y="887767"/>
            <a:ext cx="5264400" cy="597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55"/>
          <p:cNvSpPr txBox="1"/>
          <p:nvPr/>
        </p:nvSpPr>
        <p:spPr>
          <a:xfrm>
            <a:off x="216118" y="181918"/>
            <a:ext cx="613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rgbClr val="FFFFFF"/>
                </a:solidFill>
              </a:rPr>
              <a:t>LISTADO DE PRESIONES POR META</a:t>
            </a:r>
            <a:endParaRPr sz="2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AC7DAC2-F8F5-BE22-670D-3A2A09AD2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643433"/>
              </p:ext>
            </p:extLst>
          </p:nvPr>
        </p:nvGraphicFramePr>
        <p:xfrm>
          <a:off x="104987" y="1029546"/>
          <a:ext cx="8934025" cy="3841874"/>
        </p:xfrm>
        <a:graphic>
          <a:graphicData uri="http://schemas.openxmlformats.org/drawingml/2006/table">
            <a:tbl>
              <a:tblPr/>
              <a:tblGrid>
                <a:gridCol w="1260691">
                  <a:extLst>
                    <a:ext uri="{9D8B030D-6E8A-4147-A177-3AD203B41FA5}">
                      <a16:colId xmlns:a16="http://schemas.microsoft.com/office/drawing/2014/main" val="1695372812"/>
                    </a:ext>
                  </a:extLst>
                </a:gridCol>
                <a:gridCol w="962890">
                  <a:extLst>
                    <a:ext uri="{9D8B030D-6E8A-4147-A177-3AD203B41FA5}">
                      <a16:colId xmlns:a16="http://schemas.microsoft.com/office/drawing/2014/main" val="2609186862"/>
                    </a:ext>
                  </a:extLst>
                </a:gridCol>
                <a:gridCol w="595601">
                  <a:extLst>
                    <a:ext uri="{9D8B030D-6E8A-4147-A177-3AD203B41FA5}">
                      <a16:colId xmlns:a16="http://schemas.microsoft.com/office/drawing/2014/main" val="3315929483"/>
                    </a:ext>
                  </a:extLst>
                </a:gridCol>
                <a:gridCol w="595601">
                  <a:extLst>
                    <a:ext uri="{9D8B030D-6E8A-4147-A177-3AD203B41FA5}">
                      <a16:colId xmlns:a16="http://schemas.microsoft.com/office/drawing/2014/main" val="2652785620"/>
                    </a:ext>
                  </a:extLst>
                </a:gridCol>
                <a:gridCol w="327581">
                  <a:extLst>
                    <a:ext uri="{9D8B030D-6E8A-4147-A177-3AD203B41FA5}">
                      <a16:colId xmlns:a16="http://schemas.microsoft.com/office/drawing/2014/main" val="950448703"/>
                    </a:ext>
                  </a:extLst>
                </a:gridCol>
                <a:gridCol w="476482">
                  <a:extLst>
                    <a:ext uri="{9D8B030D-6E8A-4147-A177-3AD203B41FA5}">
                      <a16:colId xmlns:a16="http://schemas.microsoft.com/office/drawing/2014/main" val="1137884895"/>
                    </a:ext>
                  </a:extLst>
                </a:gridCol>
                <a:gridCol w="327581">
                  <a:extLst>
                    <a:ext uri="{9D8B030D-6E8A-4147-A177-3AD203B41FA5}">
                      <a16:colId xmlns:a16="http://schemas.microsoft.com/office/drawing/2014/main" val="23855325"/>
                    </a:ext>
                  </a:extLst>
                </a:gridCol>
                <a:gridCol w="188607">
                  <a:extLst>
                    <a:ext uri="{9D8B030D-6E8A-4147-A177-3AD203B41FA5}">
                      <a16:colId xmlns:a16="http://schemas.microsoft.com/office/drawing/2014/main" val="688313448"/>
                    </a:ext>
                  </a:extLst>
                </a:gridCol>
                <a:gridCol w="476482">
                  <a:extLst>
                    <a:ext uri="{9D8B030D-6E8A-4147-A177-3AD203B41FA5}">
                      <a16:colId xmlns:a16="http://schemas.microsoft.com/office/drawing/2014/main" val="3714171022"/>
                    </a:ext>
                  </a:extLst>
                </a:gridCol>
                <a:gridCol w="327581">
                  <a:extLst>
                    <a:ext uri="{9D8B030D-6E8A-4147-A177-3AD203B41FA5}">
                      <a16:colId xmlns:a16="http://schemas.microsoft.com/office/drawing/2014/main" val="3270541521"/>
                    </a:ext>
                  </a:extLst>
                </a:gridCol>
                <a:gridCol w="188607">
                  <a:extLst>
                    <a:ext uri="{9D8B030D-6E8A-4147-A177-3AD203B41FA5}">
                      <a16:colId xmlns:a16="http://schemas.microsoft.com/office/drawing/2014/main" val="1650618007"/>
                    </a:ext>
                  </a:extLst>
                </a:gridCol>
                <a:gridCol w="327581">
                  <a:extLst>
                    <a:ext uri="{9D8B030D-6E8A-4147-A177-3AD203B41FA5}">
                      <a16:colId xmlns:a16="http://schemas.microsoft.com/office/drawing/2014/main" val="3723708508"/>
                    </a:ext>
                  </a:extLst>
                </a:gridCol>
                <a:gridCol w="327581">
                  <a:extLst>
                    <a:ext uri="{9D8B030D-6E8A-4147-A177-3AD203B41FA5}">
                      <a16:colId xmlns:a16="http://schemas.microsoft.com/office/drawing/2014/main" val="4059557990"/>
                    </a:ext>
                  </a:extLst>
                </a:gridCol>
                <a:gridCol w="188607">
                  <a:extLst>
                    <a:ext uri="{9D8B030D-6E8A-4147-A177-3AD203B41FA5}">
                      <a16:colId xmlns:a16="http://schemas.microsoft.com/office/drawing/2014/main" val="828565248"/>
                    </a:ext>
                  </a:extLst>
                </a:gridCol>
                <a:gridCol w="327581">
                  <a:extLst>
                    <a:ext uri="{9D8B030D-6E8A-4147-A177-3AD203B41FA5}">
                      <a16:colId xmlns:a16="http://schemas.microsoft.com/office/drawing/2014/main" val="4289640399"/>
                    </a:ext>
                  </a:extLst>
                </a:gridCol>
                <a:gridCol w="327581">
                  <a:extLst>
                    <a:ext uri="{9D8B030D-6E8A-4147-A177-3AD203B41FA5}">
                      <a16:colId xmlns:a16="http://schemas.microsoft.com/office/drawing/2014/main" val="561045179"/>
                    </a:ext>
                  </a:extLst>
                </a:gridCol>
                <a:gridCol w="188607">
                  <a:extLst>
                    <a:ext uri="{9D8B030D-6E8A-4147-A177-3AD203B41FA5}">
                      <a16:colId xmlns:a16="http://schemas.microsoft.com/office/drawing/2014/main" val="2425093076"/>
                    </a:ext>
                  </a:extLst>
                </a:gridCol>
                <a:gridCol w="327581">
                  <a:extLst>
                    <a:ext uri="{9D8B030D-6E8A-4147-A177-3AD203B41FA5}">
                      <a16:colId xmlns:a16="http://schemas.microsoft.com/office/drawing/2014/main" val="1655116158"/>
                    </a:ext>
                  </a:extLst>
                </a:gridCol>
                <a:gridCol w="595601">
                  <a:extLst>
                    <a:ext uri="{9D8B030D-6E8A-4147-A177-3AD203B41FA5}">
                      <a16:colId xmlns:a16="http://schemas.microsoft.com/office/drawing/2014/main" val="1091311205"/>
                    </a:ext>
                  </a:extLst>
                </a:gridCol>
                <a:gridCol w="595601">
                  <a:extLst>
                    <a:ext uri="{9D8B030D-6E8A-4147-A177-3AD203B41FA5}">
                      <a16:colId xmlns:a16="http://schemas.microsoft.com/office/drawing/2014/main" val="2509498226"/>
                    </a:ext>
                  </a:extLst>
                </a:gridCol>
              </a:tblGrid>
              <a:tr h="1450394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 o submetas </a:t>
                      </a:r>
                    </a:p>
                  </a:txBody>
                  <a:tcPr marL="4382" marR="4382" marT="43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82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Submeta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2" marR="4382" marT="43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82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Contaminación química</a:t>
                      </a:r>
                    </a:p>
                  </a:txBody>
                  <a:tcPr marL="4382" marR="4382" marT="438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82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Contaminación por patógenos</a:t>
                      </a:r>
                    </a:p>
                  </a:txBody>
                  <a:tcPr marL="4382" marR="4382" marT="438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82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Contaminación por FAN</a:t>
                      </a:r>
                    </a:p>
                  </a:txBody>
                  <a:tcPr marL="4382" marR="4382" marT="438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82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Contaminación por nutrientes de origen terrestre</a:t>
                      </a:r>
                    </a:p>
                  </a:txBody>
                  <a:tcPr marL="4382" marR="4382" marT="438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82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Contaminación por basura domiciliaria </a:t>
                      </a:r>
                    </a:p>
                  </a:txBody>
                  <a:tcPr marL="4382" marR="4382" marT="438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82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Escape de salmones </a:t>
                      </a:r>
                    </a:p>
                  </a:txBody>
                  <a:tcPr marL="4382" marR="4382" marT="438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82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Destrucción del Hábitat marino por salmonicultura</a:t>
                      </a:r>
                    </a:p>
                  </a:txBody>
                  <a:tcPr marL="4382" marR="4382" marT="438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82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Destrucción del Hábitat costero por población</a:t>
                      </a:r>
                    </a:p>
                  </a:txBody>
                  <a:tcPr marL="4382" marR="4382" marT="438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82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Pesca ilegal</a:t>
                      </a:r>
                    </a:p>
                  </a:txBody>
                  <a:tcPr marL="4382" marR="4382" marT="438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82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Insostenibilidad por arte de pesca </a:t>
                      </a:r>
                    </a:p>
                  </a:txBody>
                  <a:tcPr marL="4382" marR="4382" marT="438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82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anomalías de temperatura</a:t>
                      </a:r>
                    </a:p>
                  </a:txBody>
                  <a:tcPr marL="4382" marR="4382" marT="438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82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Acidificación del mar</a:t>
                      </a:r>
                    </a:p>
                  </a:txBody>
                  <a:tcPr marL="4382" marR="4382" marT="438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82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Aumento del nivel del mar </a:t>
                      </a:r>
                    </a:p>
                  </a:txBody>
                  <a:tcPr marL="4382" marR="4382" marT="438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82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Debilidad de gobernanza</a:t>
                      </a:r>
                    </a:p>
                  </a:txBody>
                  <a:tcPr marL="4382" marR="4382" marT="438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82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Tráfico marítimo </a:t>
                      </a:r>
                    </a:p>
                  </a:txBody>
                  <a:tcPr marL="4382" marR="4382" marT="438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82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Densidad centros de cultivo</a:t>
                      </a:r>
                    </a:p>
                  </a:txBody>
                  <a:tcPr marL="4382" marR="4382" marT="438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82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Nueva Presión: </a:t>
                      </a:r>
                    </a:p>
                  </a:txBody>
                  <a:tcPr marL="4382" marR="4382" marT="438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82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Nueva Presión: </a:t>
                      </a:r>
                    </a:p>
                  </a:txBody>
                  <a:tcPr marL="4382" marR="4382" marT="438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82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595447"/>
                  </a:ext>
                </a:extLst>
              </a:tr>
              <a:tr h="143588">
                <a:tc rowSpan="2"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Economía y medios de vida </a:t>
                      </a:r>
                    </a:p>
                  </a:txBody>
                  <a:tcPr marL="4382" marR="4382" marT="43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Economía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376856"/>
                  </a:ext>
                </a:extLst>
              </a:tr>
              <a:tr h="143588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Medios de vida 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619742"/>
                  </a:ext>
                </a:extLst>
              </a:tr>
              <a:tr h="143588">
                <a:tc rowSpan="2"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Biodiversidad </a:t>
                      </a:r>
                    </a:p>
                  </a:txBody>
                  <a:tcPr marL="4382" marR="4382" marT="43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Hábitat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3243181"/>
                  </a:ext>
                </a:extLst>
              </a:tr>
              <a:tr h="143588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Especies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4601113"/>
                  </a:ext>
                </a:extLst>
              </a:tr>
              <a:tr h="143588">
                <a:tc rowSpan="2"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Sentido de lugar y pertenencia </a:t>
                      </a:r>
                    </a:p>
                  </a:txBody>
                  <a:tcPr marL="4382" marR="4382" marT="43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Lugares especiales 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303864"/>
                  </a:ext>
                </a:extLst>
              </a:tr>
              <a:tr h="143588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Especies Icónicas 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775571"/>
                  </a:ext>
                </a:extLst>
              </a:tr>
              <a:tr h="143588">
                <a:tc rowSpan="2"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de alimentos</a:t>
                      </a:r>
                    </a:p>
                  </a:txBody>
                  <a:tcPr marL="4382" marR="4382" marT="43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Maricultura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4418998"/>
                  </a:ext>
                </a:extLst>
              </a:tr>
              <a:tr h="143588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Pesquerías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487807"/>
                  </a:ext>
                </a:extLst>
              </a:tr>
              <a:tr h="14358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Turismo </a:t>
                      </a:r>
                    </a:p>
                  </a:txBody>
                  <a:tcPr marL="4382" marR="4382" marT="43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Turismo 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113721"/>
                  </a:ext>
                </a:extLst>
              </a:tr>
              <a:tr h="14358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Protección costera </a:t>
                      </a:r>
                    </a:p>
                  </a:txBody>
                  <a:tcPr marL="4382" marR="4382" marT="43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Protección costera 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5782896"/>
                  </a:ext>
                </a:extLst>
              </a:tr>
              <a:tr h="14358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Aguas limpias </a:t>
                      </a:r>
                    </a:p>
                  </a:txBody>
                  <a:tcPr marL="4382" marR="4382" marT="43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Aguas limpias 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141261"/>
                  </a:ext>
                </a:extLst>
              </a:tr>
              <a:tr h="287175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Almacenamiento de carbono </a:t>
                      </a:r>
                    </a:p>
                  </a:txBody>
                  <a:tcPr marL="4382" marR="4382" marT="43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Almacenamiento de carbono 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898568"/>
                  </a:ext>
                </a:extLst>
              </a:tr>
              <a:tr h="143588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Productos naturales </a:t>
                      </a:r>
                    </a:p>
                  </a:txBody>
                  <a:tcPr marL="4382" marR="4382" marT="43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Productos naturales 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809591"/>
                  </a:ext>
                </a:extLst>
              </a:tr>
              <a:tr h="381249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Oportunidades de la pesca artesanal </a:t>
                      </a:r>
                    </a:p>
                  </a:txBody>
                  <a:tcPr marL="4382" marR="4382" marT="43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Oportunidades de la pesca artesanal 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82" marR="4382" marT="43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6684183"/>
                  </a:ext>
                </a:extLst>
              </a:tr>
            </a:tbl>
          </a:graphicData>
        </a:graphic>
      </p:graphicFrame>
      <p:pic>
        <p:nvPicPr>
          <p:cNvPr id="4" name="Imagen 3" descr="Gráfico&#10;&#10;Descripción generada automáticamente con confianza baja">
            <a:extLst>
              <a:ext uri="{FF2B5EF4-FFF2-40B4-BE49-F238E27FC236}">
                <a16:creationId xmlns:a16="http://schemas.microsoft.com/office/drawing/2014/main" id="{D02B677F-D8E1-6E48-367D-8E6AA3F50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t="51973" r="3851" b="7966"/>
          <a:stretch/>
        </p:blipFill>
        <p:spPr>
          <a:xfrm>
            <a:off x="1168401" y="4933882"/>
            <a:ext cx="6370319" cy="178914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9D0EF38-259A-3CA4-8A36-D16E05480D2F}"/>
              </a:ext>
            </a:extLst>
          </p:cNvPr>
          <p:cNvSpPr/>
          <p:nvPr/>
        </p:nvSpPr>
        <p:spPr>
          <a:xfrm>
            <a:off x="6204372" y="0"/>
            <a:ext cx="2939627" cy="861169"/>
          </a:xfrm>
          <a:prstGeom prst="rect">
            <a:avLst/>
          </a:prstGeom>
          <a:solidFill>
            <a:srgbClr val="0B5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6"/>
          <p:cNvSpPr/>
          <p:nvPr/>
        </p:nvSpPr>
        <p:spPr>
          <a:xfrm>
            <a:off x="3879542" y="887767"/>
            <a:ext cx="5264400" cy="597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8FF8968-AF49-EBEE-475A-E6C750884A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769939"/>
              </p:ext>
            </p:extLst>
          </p:nvPr>
        </p:nvGraphicFramePr>
        <p:xfrm>
          <a:off x="345441" y="1232747"/>
          <a:ext cx="8629226" cy="5344153"/>
        </p:xfrm>
        <a:graphic>
          <a:graphicData uri="http://schemas.openxmlformats.org/drawingml/2006/table">
            <a:tbl>
              <a:tblPr/>
              <a:tblGrid>
                <a:gridCol w="808306">
                  <a:extLst>
                    <a:ext uri="{9D8B030D-6E8A-4147-A177-3AD203B41FA5}">
                      <a16:colId xmlns:a16="http://schemas.microsoft.com/office/drawing/2014/main" val="3506248455"/>
                    </a:ext>
                  </a:extLst>
                </a:gridCol>
                <a:gridCol w="830152">
                  <a:extLst>
                    <a:ext uri="{9D8B030D-6E8A-4147-A177-3AD203B41FA5}">
                      <a16:colId xmlns:a16="http://schemas.microsoft.com/office/drawing/2014/main" val="2697223862"/>
                    </a:ext>
                  </a:extLst>
                </a:gridCol>
                <a:gridCol w="436923">
                  <a:extLst>
                    <a:ext uri="{9D8B030D-6E8A-4147-A177-3AD203B41FA5}">
                      <a16:colId xmlns:a16="http://schemas.microsoft.com/office/drawing/2014/main" val="327663740"/>
                    </a:ext>
                  </a:extLst>
                </a:gridCol>
                <a:gridCol w="436923">
                  <a:extLst>
                    <a:ext uri="{9D8B030D-6E8A-4147-A177-3AD203B41FA5}">
                      <a16:colId xmlns:a16="http://schemas.microsoft.com/office/drawing/2014/main" val="1837191635"/>
                    </a:ext>
                  </a:extLst>
                </a:gridCol>
                <a:gridCol w="436923">
                  <a:extLst>
                    <a:ext uri="{9D8B030D-6E8A-4147-A177-3AD203B41FA5}">
                      <a16:colId xmlns:a16="http://schemas.microsoft.com/office/drawing/2014/main" val="246513255"/>
                    </a:ext>
                  </a:extLst>
                </a:gridCol>
                <a:gridCol w="436923">
                  <a:extLst>
                    <a:ext uri="{9D8B030D-6E8A-4147-A177-3AD203B41FA5}">
                      <a16:colId xmlns:a16="http://schemas.microsoft.com/office/drawing/2014/main" val="583535729"/>
                    </a:ext>
                  </a:extLst>
                </a:gridCol>
                <a:gridCol w="436923">
                  <a:extLst>
                    <a:ext uri="{9D8B030D-6E8A-4147-A177-3AD203B41FA5}">
                      <a16:colId xmlns:a16="http://schemas.microsoft.com/office/drawing/2014/main" val="2331919415"/>
                    </a:ext>
                  </a:extLst>
                </a:gridCol>
                <a:gridCol w="436923">
                  <a:extLst>
                    <a:ext uri="{9D8B030D-6E8A-4147-A177-3AD203B41FA5}">
                      <a16:colId xmlns:a16="http://schemas.microsoft.com/office/drawing/2014/main" val="2400728985"/>
                    </a:ext>
                  </a:extLst>
                </a:gridCol>
                <a:gridCol w="436923">
                  <a:extLst>
                    <a:ext uri="{9D8B030D-6E8A-4147-A177-3AD203B41FA5}">
                      <a16:colId xmlns:a16="http://schemas.microsoft.com/office/drawing/2014/main" val="66668695"/>
                    </a:ext>
                  </a:extLst>
                </a:gridCol>
                <a:gridCol w="436923">
                  <a:extLst>
                    <a:ext uri="{9D8B030D-6E8A-4147-A177-3AD203B41FA5}">
                      <a16:colId xmlns:a16="http://schemas.microsoft.com/office/drawing/2014/main" val="3297601176"/>
                    </a:ext>
                  </a:extLst>
                </a:gridCol>
                <a:gridCol w="436923">
                  <a:extLst>
                    <a:ext uri="{9D8B030D-6E8A-4147-A177-3AD203B41FA5}">
                      <a16:colId xmlns:a16="http://schemas.microsoft.com/office/drawing/2014/main" val="1760693993"/>
                    </a:ext>
                  </a:extLst>
                </a:gridCol>
                <a:gridCol w="436923">
                  <a:extLst>
                    <a:ext uri="{9D8B030D-6E8A-4147-A177-3AD203B41FA5}">
                      <a16:colId xmlns:a16="http://schemas.microsoft.com/office/drawing/2014/main" val="8670623"/>
                    </a:ext>
                  </a:extLst>
                </a:gridCol>
                <a:gridCol w="436923">
                  <a:extLst>
                    <a:ext uri="{9D8B030D-6E8A-4147-A177-3AD203B41FA5}">
                      <a16:colId xmlns:a16="http://schemas.microsoft.com/office/drawing/2014/main" val="1809869585"/>
                    </a:ext>
                  </a:extLst>
                </a:gridCol>
                <a:gridCol w="436923">
                  <a:extLst>
                    <a:ext uri="{9D8B030D-6E8A-4147-A177-3AD203B41FA5}">
                      <a16:colId xmlns:a16="http://schemas.microsoft.com/office/drawing/2014/main" val="527562296"/>
                    </a:ext>
                  </a:extLst>
                </a:gridCol>
                <a:gridCol w="436923">
                  <a:extLst>
                    <a:ext uri="{9D8B030D-6E8A-4147-A177-3AD203B41FA5}">
                      <a16:colId xmlns:a16="http://schemas.microsoft.com/office/drawing/2014/main" val="3874203941"/>
                    </a:ext>
                  </a:extLst>
                </a:gridCol>
                <a:gridCol w="436923">
                  <a:extLst>
                    <a:ext uri="{9D8B030D-6E8A-4147-A177-3AD203B41FA5}">
                      <a16:colId xmlns:a16="http://schemas.microsoft.com/office/drawing/2014/main" val="606480015"/>
                    </a:ext>
                  </a:extLst>
                </a:gridCol>
                <a:gridCol w="436923">
                  <a:extLst>
                    <a:ext uri="{9D8B030D-6E8A-4147-A177-3AD203B41FA5}">
                      <a16:colId xmlns:a16="http://schemas.microsoft.com/office/drawing/2014/main" val="4053405918"/>
                    </a:ext>
                  </a:extLst>
                </a:gridCol>
                <a:gridCol w="436923">
                  <a:extLst>
                    <a:ext uri="{9D8B030D-6E8A-4147-A177-3AD203B41FA5}">
                      <a16:colId xmlns:a16="http://schemas.microsoft.com/office/drawing/2014/main" val="129985573"/>
                    </a:ext>
                  </a:extLst>
                </a:gridCol>
              </a:tblGrid>
              <a:tr h="91997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 o submetas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Componente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Contaminación química</a:t>
                      </a:r>
                    </a:p>
                  </a:txBody>
                  <a:tcPr marL="3328" marR="3328" marT="332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Contaminación por patógenos</a:t>
                      </a:r>
                    </a:p>
                  </a:txBody>
                  <a:tcPr marL="3328" marR="3328" marT="332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Contaminación por FAN</a:t>
                      </a:r>
                    </a:p>
                  </a:txBody>
                  <a:tcPr marL="3328" marR="3328" marT="332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Contaminación por nutrientes de origen terrestre</a:t>
                      </a:r>
                    </a:p>
                  </a:txBody>
                  <a:tcPr marL="3328" marR="3328" marT="332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Contaminación por basura domiciliaria </a:t>
                      </a:r>
                    </a:p>
                  </a:txBody>
                  <a:tcPr marL="3328" marR="3328" marT="332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Escape de salmones </a:t>
                      </a:r>
                    </a:p>
                  </a:txBody>
                  <a:tcPr marL="3328" marR="3328" marT="332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Destrucción del hábitat marino por salmonicultura</a:t>
                      </a:r>
                    </a:p>
                  </a:txBody>
                  <a:tcPr marL="3328" marR="3328" marT="332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Destrucción del hábitat costero por población</a:t>
                      </a:r>
                    </a:p>
                  </a:txBody>
                  <a:tcPr marL="3328" marR="3328" marT="332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Pesca ilegal</a:t>
                      </a:r>
                    </a:p>
                  </a:txBody>
                  <a:tcPr marL="3328" marR="3328" marT="332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Insostenibilidad por arte de pesca </a:t>
                      </a:r>
                    </a:p>
                  </a:txBody>
                  <a:tcPr marL="3328" marR="3328" marT="332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Anomalías de temperatura</a:t>
                      </a:r>
                    </a:p>
                  </a:txBody>
                  <a:tcPr marL="3328" marR="3328" marT="332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Acidificación del mar</a:t>
                      </a:r>
                    </a:p>
                  </a:txBody>
                  <a:tcPr marL="3328" marR="3328" marT="332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Aumento del nivel del mar </a:t>
                      </a:r>
                    </a:p>
                  </a:txBody>
                  <a:tcPr marL="3328" marR="3328" marT="332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Debilidad de gobernanza</a:t>
                      </a:r>
                    </a:p>
                  </a:txBody>
                  <a:tcPr marL="3328" marR="3328" marT="332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Tráfico marítimo </a:t>
                      </a:r>
                    </a:p>
                  </a:txBody>
                  <a:tcPr marL="3328" marR="3328" marT="332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Densidad centros de cultivo</a:t>
                      </a:r>
                    </a:p>
                  </a:txBody>
                  <a:tcPr marL="3328" marR="3328" marT="332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2102903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Economía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 marítimo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5710750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Economía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Alojamiento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8720368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Economía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Pesca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7928832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Economía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Acuicultura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6071165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Economía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Turismo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2767596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Medios de vida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 marítimo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75446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Medios de vida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Alojamiento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874246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Medios de vida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Pesca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442602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Medios de vida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Acuicultura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253764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Medios de vida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Turismo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328546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Hábitat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Aguas frías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38889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Hábitat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Bosques de macrocystis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124494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Hábitat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Canales interiores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6972074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Hábitat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Costas expuestas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4377921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Hábitat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Aguas frías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7275266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Especies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754833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Lugares especiales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Costero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591535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Lugares especiales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Terrestre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088051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Especies Icónicas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264157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de alimentos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862029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Turismo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000658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Protección costera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Macroalgas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987136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Protección costera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Tepú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6305238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Protección costera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Marismas y humedales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713395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Protección costera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Playas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648077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Aguas limpias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963160"/>
                  </a:ext>
                </a:extLst>
              </a:tr>
              <a:tr h="268133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Almacenamiento de carbono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953333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Productos naturales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Aceite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931577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Productos naturales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Harinas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52817"/>
                  </a:ext>
                </a:extLst>
              </a:tr>
              <a:tr h="1340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Productos naturales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Algas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156622"/>
                  </a:ext>
                </a:extLst>
              </a:tr>
              <a:tr h="268133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Oportunidades de la pesca artesanal 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8" marR="3328" marT="3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874491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82649E39-EAF0-3D48-48F2-7DCCAE0FC66B}"/>
              </a:ext>
            </a:extLst>
          </p:cNvPr>
          <p:cNvSpPr/>
          <p:nvPr/>
        </p:nvSpPr>
        <p:spPr>
          <a:xfrm>
            <a:off x="6204372" y="0"/>
            <a:ext cx="2939627" cy="861169"/>
          </a:xfrm>
          <a:prstGeom prst="rect">
            <a:avLst/>
          </a:prstGeom>
          <a:solidFill>
            <a:srgbClr val="0B5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80" name="Google Shape;580;p56"/>
          <p:cNvSpPr txBox="1"/>
          <p:nvPr/>
        </p:nvSpPr>
        <p:spPr>
          <a:xfrm>
            <a:off x="145000" y="158925"/>
            <a:ext cx="71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rgbClr val="FFFFFF"/>
                </a:solidFill>
              </a:rPr>
              <a:t>PRÓXIMA TAREA: MATRIZ DE PRESIONES</a:t>
            </a:r>
            <a:endParaRPr sz="2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F63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>
            <a:spLocks noGrp="1"/>
          </p:cNvSpPr>
          <p:nvPr>
            <p:ph type="body" idx="1"/>
          </p:nvPr>
        </p:nvSpPr>
        <p:spPr>
          <a:xfrm>
            <a:off x="1142108" y="1645920"/>
            <a:ext cx="5820007" cy="1088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000"/>
              <a:buFont typeface="Roboto Light"/>
              <a:buNone/>
            </a:pPr>
            <a:r>
              <a:rPr lang="es-MX" sz="2000" b="1" dirty="0">
                <a:latin typeface="+mn-lt"/>
              </a:rPr>
              <a:t>Informar  la definición de cada meta y las variables  que las componen</a:t>
            </a:r>
            <a:r>
              <a:rPr lang="es-MX" sz="2000" b="1" dirty="0"/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4B4"/>
              </a:buClr>
              <a:buSzPts val="1050"/>
              <a:buFont typeface="Roboto Light"/>
              <a:buNone/>
            </a:pPr>
            <a:endParaRPr sz="1050" dirty="0">
              <a:solidFill>
                <a:srgbClr val="BABFC4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45" name="Google Shape;245;p30"/>
          <p:cNvSpPr txBox="1">
            <a:spLocks noGrp="1"/>
          </p:cNvSpPr>
          <p:nvPr>
            <p:ph type="body" idx="2"/>
          </p:nvPr>
        </p:nvSpPr>
        <p:spPr>
          <a:xfrm>
            <a:off x="1066480" y="2711588"/>
            <a:ext cx="5596869" cy="1154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000"/>
              <a:buFont typeface="Roboto Light"/>
              <a:buNone/>
            </a:pPr>
            <a:r>
              <a:rPr lang="es-MX" sz="2000" b="1" dirty="0">
                <a:latin typeface="+mn-lt"/>
              </a:rPr>
              <a:t>Validar, a través de la consulta a expertos, las presiones que afectan las 10 metas del Índice de Salud del Océano</a:t>
            </a:r>
            <a:endParaRPr sz="2000" b="1" dirty="0">
              <a:latin typeface="+mn-lt"/>
            </a:endParaRPr>
          </a:p>
        </p:txBody>
      </p:sp>
      <p:sp>
        <p:nvSpPr>
          <p:cNvPr id="246" name="Google Shape;246;p30"/>
          <p:cNvSpPr txBox="1">
            <a:spLocks noGrp="1"/>
          </p:cNvSpPr>
          <p:nvPr>
            <p:ph type="body" idx="3"/>
          </p:nvPr>
        </p:nvSpPr>
        <p:spPr>
          <a:xfrm>
            <a:off x="1066799" y="3923993"/>
            <a:ext cx="6058278" cy="1580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000"/>
              <a:buFont typeface="Roboto Light"/>
              <a:buNone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Presentar la matriz de presiones que los expertos deberán completar en un plazo establecido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Google Shape;247;p30"/>
          <p:cNvSpPr>
            <a:spLocks noGrp="1"/>
          </p:cNvSpPr>
          <p:nvPr>
            <p:ph type="body" idx="4"/>
          </p:nvPr>
        </p:nvSpPr>
        <p:spPr>
          <a:xfrm>
            <a:off x="520574" y="1880459"/>
            <a:ext cx="468000" cy="467999"/>
          </a:xfrm>
          <a:prstGeom prst="roundRect">
            <a:avLst>
              <a:gd name="adj" fmla="val 50000"/>
            </a:avLst>
          </a:prstGeom>
          <a:solidFill>
            <a:srgbClr val="BDE2EF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</a:pPr>
            <a:r>
              <a:rPr lang="es-MX">
                <a:latin typeface="Roboto Light"/>
                <a:ea typeface="Roboto Light"/>
                <a:cs typeface="Roboto Light"/>
                <a:sym typeface="Roboto Light"/>
              </a:rPr>
              <a:t>1</a:t>
            </a:r>
            <a:endParaRPr/>
          </a:p>
        </p:txBody>
      </p:sp>
      <p:sp>
        <p:nvSpPr>
          <p:cNvPr id="248" name="Google Shape;248;p30"/>
          <p:cNvSpPr>
            <a:spLocks noGrp="1"/>
          </p:cNvSpPr>
          <p:nvPr>
            <p:ph type="body" idx="5"/>
          </p:nvPr>
        </p:nvSpPr>
        <p:spPr>
          <a:xfrm>
            <a:off x="502467" y="3042483"/>
            <a:ext cx="468000" cy="467999"/>
          </a:xfrm>
          <a:prstGeom prst="roundRect">
            <a:avLst>
              <a:gd name="adj" fmla="val 50000"/>
            </a:avLst>
          </a:prstGeom>
          <a:solidFill>
            <a:srgbClr val="028D98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</a:pPr>
            <a:r>
              <a:rPr lang="es-MX">
                <a:latin typeface="Roboto Light"/>
                <a:ea typeface="Roboto Light"/>
                <a:cs typeface="Roboto Light"/>
                <a:sym typeface="Roboto Light"/>
              </a:rPr>
              <a:t>2</a:t>
            </a:r>
            <a:endParaRPr/>
          </a:p>
        </p:txBody>
      </p:sp>
      <p:sp>
        <p:nvSpPr>
          <p:cNvPr id="249" name="Google Shape;249;p30"/>
          <p:cNvSpPr>
            <a:spLocks noGrp="1"/>
          </p:cNvSpPr>
          <p:nvPr>
            <p:ph type="body" idx="6"/>
          </p:nvPr>
        </p:nvSpPr>
        <p:spPr>
          <a:xfrm>
            <a:off x="519077" y="4376521"/>
            <a:ext cx="468000" cy="467999"/>
          </a:xfrm>
          <a:prstGeom prst="roundRect">
            <a:avLst>
              <a:gd name="adj" fmla="val 50000"/>
            </a:avLst>
          </a:prstGeom>
          <a:solidFill>
            <a:srgbClr val="A5D5E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</a:pPr>
            <a:r>
              <a:rPr lang="es-MX">
                <a:latin typeface="Roboto Light"/>
                <a:ea typeface="Roboto Light"/>
                <a:cs typeface="Roboto Light"/>
                <a:sym typeface="Roboto Light"/>
              </a:rPr>
              <a:t>3</a:t>
            </a:r>
            <a:endParaRPr/>
          </a:p>
        </p:txBody>
      </p:sp>
      <p:sp>
        <p:nvSpPr>
          <p:cNvPr id="251" name="Google Shape;251;p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3</a:t>
            </a:fld>
            <a:endParaRPr sz="12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50" name="Google Shape;250;p30"/>
          <p:cNvSpPr txBox="1"/>
          <p:nvPr/>
        </p:nvSpPr>
        <p:spPr>
          <a:xfrm>
            <a:off x="609600" y="381000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Light"/>
              <a:buNone/>
            </a:pPr>
            <a:r>
              <a:rPr lang="es-MX" sz="2800" b="1" dirty="0">
                <a:solidFill>
                  <a:srgbClr val="FFFFFF"/>
                </a:solidFill>
                <a:latin typeface="+mn-lt"/>
                <a:ea typeface="Roboto Light"/>
                <a:cs typeface="Roboto Light"/>
                <a:sym typeface="Roboto Light"/>
              </a:rPr>
              <a:t>OBJETIVOS DEL TALLER </a:t>
            </a:r>
            <a:endParaRPr sz="2800" b="1" dirty="0">
              <a:solidFill>
                <a:srgbClr val="FFFFFF"/>
              </a:solidFill>
              <a:latin typeface="+mn-l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ángulo 36">
            <a:extLst>
              <a:ext uri="{FF2B5EF4-FFF2-40B4-BE49-F238E27FC236}">
                <a16:creationId xmlns:a16="http://schemas.microsoft.com/office/drawing/2014/main" id="{C0E2763B-1EAF-577E-D001-6436D79E4F45}"/>
              </a:ext>
            </a:extLst>
          </p:cNvPr>
          <p:cNvSpPr/>
          <p:nvPr/>
        </p:nvSpPr>
        <p:spPr>
          <a:xfrm>
            <a:off x="0" y="0"/>
            <a:ext cx="9144000" cy="908083"/>
          </a:xfrm>
          <a:prstGeom prst="rect">
            <a:avLst/>
          </a:prstGeom>
          <a:solidFill>
            <a:srgbClr val="0B5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Google Shape;257;p31">
            <a:extLst>
              <a:ext uri="{FF2B5EF4-FFF2-40B4-BE49-F238E27FC236}">
                <a16:creationId xmlns:a16="http://schemas.microsoft.com/office/drawing/2014/main" id="{20B809DC-29D1-65BC-F4CF-4497C6B19CBE}"/>
              </a:ext>
            </a:extLst>
          </p:cNvPr>
          <p:cNvSpPr txBox="1"/>
          <p:nvPr/>
        </p:nvSpPr>
        <p:spPr>
          <a:xfrm>
            <a:off x="186431" y="971790"/>
            <a:ext cx="882604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Índice de Salud del Océano (OHI=</a:t>
            </a:r>
            <a:r>
              <a:rPr lang="es-MX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Ocean</a:t>
            </a:r>
            <a:r>
              <a:rPr lang="es-MX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</a:t>
            </a:r>
            <a:r>
              <a:rPr lang="es-MX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Index</a:t>
            </a:r>
            <a:r>
              <a:rPr lang="es-MX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es un índice global del estado de salud de los océanos. Se basa en la premisa que </a:t>
            </a:r>
            <a:r>
              <a:rPr lang="es-MX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océano sano es capaz de entregar beneficios a los seres humanos</a:t>
            </a:r>
            <a:r>
              <a:rPr lang="es-MX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Se construye en base a 10 </a:t>
            </a:r>
            <a:r>
              <a:rPr lang="es-MX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METAS</a:t>
            </a:r>
            <a:r>
              <a:rPr lang="es-MX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 OBJETIVOS: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oogle Shape;258;p31">
            <a:extLst>
              <a:ext uri="{FF2B5EF4-FFF2-40B4-BE49-F238E27FC236}">
                <a16:creationId xmlns:a16="http://schemas.microsoft.com/office/drawing/2014/main" id="{F8314BCB-4CA4-8E1F-5EF8-5E53D8BAF8CF}"/>
              </a:ext>
            </a:extLst>
          </p:cNvPr>
          <p:cNvGrpSpPr/>
          <p:nvPr/>
        </p:nvGrpSpPr>
        <p:grpSpPr>
          <a:xfrm>
            <a:off x="186431" y="2104095"/>
            <a:ext cx="5218550" cy="4274595"/>
            <a:chOff x="405798" y="1726425"/>
            <a:chExt cx="3790765" cy="3244788"/>
          </a:xfrm>
        </p:grpSpPr>
        <p:sp>
          <p:nvSpPr>
            <p:cNvPr id="26" name="Google Shape;259;p31">
              <a:extLst>
                <a:ext uri="{FF2B5EF4-FFF2-40B4-BE49-F238E27FC236}">
                  <a16:creationId xmlns:a16="http://schemas.microsoft.com/office/drawing/2014/main" id="{8ACEFC2D-327F-6382-6667-8E255F7B45A3}"/>
                </a:ext>
              </a:extLst>
            </p:cNvPr>
            <p:cNvSpPr/>
            <p:nvPr/>
          </p:nvSpPr>
          <p:spPr>
            <a:xfrm>
              <a:off x="405798" y="1726425"/>
              <a:ext cx="3790765" cy="324478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" name="Google Shape;260;p31" descr="Gráfico, Gráfico radial&#10;&#10;Descripción generada automáticamente">
              <a:extLst>
                <a:ext uri="{FF2B5EF4-FFF2-40B4-BE49-F238E27FC236}">
                  <a16:creationId xmlns:a16="http://schemas.microsoft.com/office/drawing/2014/main" id="{A7D27908-A33C-7132-B055-027522ACF55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1173" t="37838" r="9791" b="32959"/>
            <a:stretch/>
          </p:blipFill>
          <p:spPr>
            <a:xfrm>
              <a:off x="3600235" y="3647774"/>
              <a:ext cx="545977" cy="1323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61;p31" descr="Gráfico&#10;&#10;Descripción generada automáticamente">
              <a:extLst>
                <a:ext uri="{FF2B5EF4-FFF2-40B4-BE49-F238E27FC236}">
                  <a16:creationId xmlns:a16="http://schemas.microsoft.com/office/drawing/2014/main" id="{0D6ABC84-E03E-F102-7D31-7224A194BA0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2416" t="3375" r="2381" b="3293"/>
            <a:stretch/>
          </p:blipFill>
          <p:spPr>
            <a:xfrm>
              <a:off x="484199" y="1835982"/>
              <a:ext cx="3089087" cy="30284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" name="Google Shape;262;p31">
            <a:extLst>
              <a:ext uri="{FF2B5EF4-FFF2-40B4-BE49-F238E27FC236}">
                <a16:creationId xmlns:a16="http://schemas.microsoft.com/office/drawing/2014/main" id="{92A94D20-CE0D-61F7-BBF0-38D341AF453A}"/>
              </a:ext>
            </a:extLst>
          </p:cNvPr>
          <p:cNvGrpSpPr/>
          <p:nvPr/>
        </p:nvGrpSpPr>
        <p:grpSpPr>
          <a:xfrm>
            <a:off x="5551770" y="2104095"/>
            <a:ext cx="3398077" cy="4274595"/>
            <a:chOff x="5240045" y="1037983"/>
            <a:chExt cx="3300452" cy="4185643"/>
          </a:xfrm>
        </p:grpSpPr>
        <p:pic>
          <p:nvPicPr>
            <p:cNvPr id="30" name="Google Shape;263;p31" descr="Gráfico&#10;&#10;Descripción generada automáticamente">
              <a:extLst>
                <a:ext uri="{FF2B5EF4-FFF2-40B4-BE49-F238E27FC236}">
                  <a16:creationId xmlns:a16="http://schemas.microsoft.com/office/drawing/2014/main" id="{3F85FF03-F869-62AD-3FB8-C2333201FAF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7238" t="53551" r="17130"/>
            <a:stretch/>
          </p:blipFill>
          <p:spPr>
            <a:xfrm>
              <a:off x="5240045" y="2857905"/>
              <a:ext cx="3300452" cy="2335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264;p31" descr="Gráfico&#10;&#10;Descripción generada automáticamente">
              <a:extLst>
                <a:ext uri="{FF2B5EF4-FFF2-40B4-BE49-F238E27FC236}">
                  <a16:creationId xmlns:a16="http://schemas.microsoft.com/office/drawing/2014/main" id="{1A13EDB6-9946-09AD-157B-CC2E70C5636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17184" t="9821" r="17184" b="53988"/>
            <a:stretch/>
          </p:blipFill>
          <p:spPr>
            <a:xfrm>
              <a:off x="5240045" y="1037983"/>
              <a:ext cx="3300452" cy="18199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Google Shape;265;p31">
              <a:extLst>
                <a:ext uri="{FF2B5EF4-FFF2-40B4-BE49-F238E27FC236}">
                  <a16:creationId xmlns:a16="http://schemas.microsoft.com/office/drawing/2014/main" id="{582CB619-D623-F3C6-6CDE-DDBDC307C74B}"/>
                </a:ext>
              </a:extLst>
            </p:cNvPr>
            <p:cNvSpPr/>
            <p:nvPr/>
          </p:nvSpPr>
          <p:spPr>
            <a:xfrm>
              <a:off x="6684885" y="4989250"/>
              <a:ext cx="674703" cy="14204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66;p31">
              <a:extLst>
                <a:ext uri="{FF2B5EF4-FFF2-40B4-BE49-F238E27FC236}">
                  <a16:creationId xmlns:a16="http://schemas.microsoft.com/office/drawing/2014/main" id="{22670161-BF4D-F03D-5BFC-3A5E44C23E7D}"/>
                </a:ext>
              </a:extLst>
            </p:cNvPr>
            <p:cNvSpPr txBox="1"/>
            <p:nvPr/>
          </p:nvSpPr>
          <p:spPr>
            <a:xfrm>
              <a:off x="6600546" y="4946627"/>
              <a:ext cx="843379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2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Índice</a:t>
              </a:r>
              <a:endPara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67;p31">
              <a:extLst>
                <a:ext uri="{FF2B5EF4-FFF2-40B4-BE49-F238E27FC236}">
                  <a16:creationId xmlns:a16="http://schemas.microsoft.com/office/drawing/2014/main" id="{06CAA67A-122C-FFA7-DF7F-D787C33FC5A8}"/>
                </a:ext>
              </a:extLst>
            </p:cNvPr>
            <p:cNvSpPr/>
            <p:nvPr/>
          </p:nvSpPr>
          <p:spPr>
            <a:xfrm>
              <a:off x="5362113" y="3355759"/>
              <a:ext cx="159798" cy="104756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8;p31">
              <a:extLst>
                <a:ext uri="{FF2B5EF4-FFF2-40B4-BE49-F238E27FC236}">
                  <a16:creationId xmlns:a16="http://schemas.microsoft.com/office/drawing/2014/main" id="{390A82B7-7050-4485-6AB2-ABBC5AA29513}"/>
                </a:ext>
              </a:extLst>
            </p:cNvPr>
            <p:cNvSpPr txBox="1"/>
            <p:nvPr/>
          </p:nvSpPr>
          <p:spPr>
            <a:xfrm rot="-5400000">
              <a:off x="4577675" y="3817206"/>
              <a:ext cx="16647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200" b="1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Número de regiones</a:t>
              </a:r>
              <a:endParaRPr sz="12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270;p31">
            <a:extLst>
              <a:ext uri="{FF2B5EF4-FFF2-40B4-BE49-F238E27FC236}">
                <a16:creationId xmlns:a16="http://schemas.microsoft.com/office/drawing/2014/main" id="{D02773FE-A316-0008-CD81-21CEDE96B481}"/>
              </a:ext>
            </a:extLst>
          </p:cNvPr>
          <p:cNvSpPr txBox="1"/>
          <p:nvPr/>
        </p:nvSpPr>
        <p:spPr>
          <a:xfrm>
            <a:off x="186431" y="126734"/>
            <a:ext cx="754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¿Qué es el Índice de Salud del Océano?</a:t>
            </a:r>
            <a:endParaRPr sz="3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3569286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2" descr="Diagrama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106" y="1029269"/>
            <a:ext cx="8843787" cy="56757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E8EDAAB-B9F9-B772-F0D8-C436BC37D06C}"/>
              </a:ext>
            </a:extLst>
          </p:cNvPr>
          <p:cNvSpPr/>
          <p:nvPr/>
        </p:nvSpPr>
        <p:spPr>
          <a:xfrm>
            <a:off x="0" y="0"/>
            <a:ext cx="9144000" cy="934720"/>
          </a:xfrm>
          <a:prstGeom prst="rect">
            <a:avLst/>
          </a:prstGeom>
          <a:solidFill>
            <a:srgbClr val="0B5F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76" name="Google Shape;276;p32"/>
          <p:cNvSpPr txBox="1"/>
          <p:nvPr/>
        </p:nvSpPr>
        <p:spPr>
          <a:xfrm>
            <a:off x="302361" y="62146"/>
            <a:ext cx="505923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¿Cómo se calcula?</a:t>
            </a:r>
            <a:endParaRPr sz="3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2"/>
          <p:cNvSpPr txBox="1"/>
          <p:nvPr/>
        </p:nvSpPr>
        <p:spPr>
          <a:xfrm>
            <a:off x="6214370" y="5331537"/>
            <a:ext cx="255007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 sumatoria de todos los puntajes de las Metas corresponde al puntaje final del índice</a:t>
            </a:r>
            <a:endParaRPr sz="18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3" descr="Gráfico, Gráfico circular, Gráfico de proyección solar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4006" y="1229413"/>
            <a:ext cx="5159160" cy="5168453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3"/>
          <p:cNvSpPr/>
          <p:nvPr/>
        </p:nvSpPr>
        <p:spPr>
          <a:xfrm>
            <a:off x="118131" y="2199857"/>
            <a:ext cx="3277199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Las </a:t>
            </a:r>
            <a:r>
              <a:rPr lang="es-MX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Presiones </a:t>
            </a:r>
            <a:r>
              <a:rPr lang="es-MX" sz="24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influyen sobre los elementos de cada meta, causando que se alejen del valor de referencia al cual se aspira llegar.</a:t>
            </a:r>
            <a:endParaRPr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1925C95-A841-ED2C-ECAD-B0552B76B867}"/>
              </a:ext>
            </a:extLst>
          </p:cNvPr>
          <p:cNvSpPr/>
          <p:nvPr/>
        </p:nvSpPr>
        <p:spPr>
          <a:xfrm>
            <a:off x="0" y="-7226"/>
            <a:ext cx="9144000" cy="934720"/>
          </a:xfrm>
          <a:prstGeom prst="rect">
            <a:avLst/>
          </a:prstGeom>
          <a:solidFill>
            <a:srgbClr val="0B5F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85" name="Google Shape;285;p33"/>
          <p:cNvSpPr txBox="1"/>
          <p:nvPr/>
        </p:nvSpPr>
        <p:spPr>
          <a:xfrm>
            <a:off x="327656" y="127977"/>
            <a:ext cx="235968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Presiones</a:t>
            </a:r>
            <a:endParaRPr sz="3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4" descr="Gráfico, Gráfico circular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5125" y="1254352"/>
            <a:ext cx="5358765" cy="536102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4"/>
          <p:cNvSpPr txBox="1"/>
          <p:nvPr/>
        </p:nvSpPr>
        <p:spPr>
          <a:xfrm>
            <a:off x="343802" y="2280845"/>
            <a:ext cx="302876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0" i="0" dirty="0">
                <a:solidFill>
                  <a:srgbClr val="2D9C73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s-MX" sz="2400" b="1" i="0" dirty="0">
                <a:solidFill>
                  <a:srgbClr val="2D9C73"/>
                </a:solidFill>
                <a:latin typeface="Calibri"/>
                <a:ea typeface="Calibri"/>
                <a:cs typeface="Calibri"/>
                <a:sym typeface="Calibri"/>
              </a:rPr>
              <a:t>Resiliencia </a:t>
            </a:r>
            <a:r>
              <a:rPr lang="es-MX" sz="2400" b="0" i="0" dirty="0">
                <a:solidFill>
                  <a:srgbClr val="2D9C73"/>
                </a:solidFill>
                <a:latin typeface="Calibri"/>
                <a:ea typeface="Calibri"/>
                <a:cs typeface="Calibri"/>
                <a:sym typeface="Calibri"/>
              </a:rPr>
              <a:t>permite atenuar el efecto de las presiones sobre los elementos de cada meta.</a:t>
            </a:r>
            <a:endParaRPr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0167663-AF24-C0E7-8FC5-EC012C8F0763}"/>
              </a:ext>
            </a:extLst>
          </p:cNvPr>
          <p:cNvSpPr/>
          <p:nvPr/>
        </p:nvSpPr>
        <p:spPr>
          <a:xfrm>
            <a:off x="0" y="-5405"/>
            <a:ext cx="9144000" cy="934720"/>
          </a:xfrm>
          <a:prstGeom prst="rect">
            <a:avLst/>
          </a:prstGeom>
          <a:solidFill>
            <a:srgbClr val="0B5F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93" name="Google Shape;293;p34"/>
          <p:cNvSpPr txBox="1"/>
          <p:nvPr/>
        </p:nvSpPr>
        <p:spPr>
          <a:xfrm>
            <a:off x="392293" y="129275"/>
            <a:ext cx="21906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Resiliencia</a:t>
            </a:r>
            <a:endParaRPr sz="3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5"/>
          <p:cNvPicPr preferRelativeResize="0"/>
          <p:nvPr/>
        </p:nvPicPr>
        <p:blipFill rotWithShape="1">
          <a:blip r:embed="rId3">
            <a:alphaModFix/>
          </a:blip>
          <a:srcRect t="12694"/>
          <a:stretch/>
        </p:blipFill>
        <p:spPr>
          <a:xfrm>
            <a:off x="3559275" y="1500650"/>
            <a:ext cx="5574890" cy="3808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54150"/>
            <a:ext cx="4178949" cy="590647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5"/>
          <p:cNvSpPr txBox="1"/>
          <p:nvPr/>
        </p:nvSpPr>
        <p:spPr>
          <a:xfrm>
            <a:off x="3277125" y="207650"/>
            <a:ext cx="2743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000" dirty="0">
                <a:latin typeface="Calibri"/>
                <a:ea typeface="Calibri"/>
                <a:cs typeface="Calibri"/>
                <a:sym typeface="Calibri"/>
              </a:rPr>
              <a:t>OHI PATAGONIA</a:t>
            </a:r>
            <a:endParaRPr sz="30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6"/>
          <p:cNvSpPr txBox="1"/>
          <p:nvPr/>
        </p:nvSpPr>
        <p:spPr>
          <a:xfrm>
            <a:off x="1135700" y="228720"/>
            <a:ext cx="54328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rgbClr val="FFFFFF"/>
                </a:solidFill>
              </a:rPr>
              <a:t>ECONOMÍAS</a:t>
            </a:r>
            <a:r>
              <a:rPr lang="es-MX" sz="2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Y MEDIOS DE VIDA </a:t>
            </a:r>
            <a:endParaRPr sz="2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691" y="150437"/>
            <a:ext cx="623696" cy="62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4437" y="2062855"/>
            <a:ext cx="1170856" cy="1170856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6"/>
          <p:cNvSpPr/>
          <p:nvPr/>
        </p:nvSpPr>
        <p:spPr>
          <a:xfrm>
            <a:off x="2639631" y="3290682"/>
            <a:ext cx="1170856" cy="648069"/>
          </a:xfrm>
          <a:prstGeom prst="mathEqual">
            <a:avLst>
              <a:gd name="adj1" fmla="val 23520"/>
              <a:gd name="adj2" fmla="val 1176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4755" y="2076204"/>
            <a:ext cx="1170856" cy="117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57486" y="2082440"/>
            <a:ext cx="1170857" cy="1170857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6"/>
          <p:cNvSpPr/>
          <p:nvPr/>
        </p:nvSpPr>
        <p:spPr>
          <a:xfrm>
            <a:off x="5711355" y="2667869"/>
            <a:ext cx="871020" cy="896645"/>
          </a:xfrm>
          <a:prstGeom prst="plus">
            <a:avLst>
              <a:gd name="adj" fmla="val 41308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6"/>
          <p:cNvSpPr/>
          <p:nvPr/>
        </p:nvSpPr>
        <p:spPr>
          <a:xfrm>
            <a:off x="3135298" y="4165350"/>
            <a:ext cx="5902170" cy="612559"/>
          </a:xfrm>
          <a:prstGeom prst="mathMinus">
            <a:avLst>
              <a:gd name="adj1" fmla="val 2352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6"/>
          <p:cNvSpPr txBox="1"/>
          <p:nvPr/>
        </p:nvSpPr>
        <p:spPr>
          <a:xfrm>
            <a:off x="3939300" y="3650200"/>
            <a:ext cx="188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s-MX" sz="2000" b="1">
                <a:solidFill>
                  <a:srgbClr val="595959"/>
                </a:solidFill>
              </a:rPr>
              <a:t>ECONOMÍAS</a:t>
            </a:r>
            <a:endParaRPr sz="2000" b="1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6"/>
          <p:cNvSpPr txBox="1"/>
          <p:nvPr/>
        </p:nvSpPr>
        <p:spPr>
          <a:xfrm>
            <a:off x="6881624" y="3650207"/>
            <a:ext cx="132258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MEDIOS DE VIDA</a:t>
            </a:r>
            <a:endParaRPr sz="2000" b="1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6"/>
          <p:cNvSpPr txBox="1"/>
          <p:nvPr/>
        </p:nvSpPr>
        <p:spPr>
          <a:xfrm>
            <a:off x="6839330" y="3307166"/>
            <a:ext cx="14071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s-MX"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SUBMETA</a:t>
            </a:r>
            <a:endParaRPr sz="18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6"/>
          <p:cNvSpPr txBox="1"/>
          <p:nvPr/>
        </p:nvSpPr>
        <p:spPr>
          <a:xfrm>
            <a:off x="4047096" y="3362093"/>
            <a:ext cx="14071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</a:pPr>
            <a:r>
              <a:rPr lang="es-MX"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SUBMETA</a:t>
            </a:r>
            <a:endParaRPr sz="18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8" name="Google Shape;318;p36"/>
          <p:cNvGrpSpPr/>
          <p:nvPr/>
        </p:nvGrpSpPr>
        <p:grpSpPr>
          <a:xfrm>
            <a:off x="819604" y="3307166"/>
            <a:ext cx="1840522" cy="1237971"/>
            <a:chOff x="876329" y="1627650"/>
            <a:chExt cx="1840522" cy="1237971"/>
          </a:xfrm>
        </p:grpSpPr>
        <p:sp>
          <p:nvSpPr>
            <p:cNvPr id="319" name="Google Shape;319;p36"/>
            <p:cNvSpPr txBox="1"/>
            <p:nvPr/>
          </p:nvSpPr>
          <p:spPr>
            <a:xfrm>
              <a:off x="876329" y="1942291"/>
              <a:ext cx="1840522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800"/>
                <a:buFont typeface="Arial"/>
                <a:buNone/>
              </a:pPr>
              <a:r>
                <a:rPr lang="es-MX" sz="1800" b="1" dirty="0">
                  <a:solidFill>
                    <a:srgbClr val="595959"/>
                  </a:solidFill>
                </a:rPr>
                <a:t>ECONOMÍAS</a:t>
              </a:r>
              <a:r>
                <a:rPr lang="es-MX" sz="1800" b="1" i="0" u="none" strike="noStrike" cap="none" dirty="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 Y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800"/>
                <a:buFont typeface="Arial"/>
                <a:buNone/>
              </a:pPr>
              <a:r>
                <a:rPr lang="es-MX" sz="1800" b="1" i="0" u="none" strike="noStrike" cap="none" dirty="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MEDIOS DE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800"/>
                <a:buFont typeface="Arial"/>
                <a:buNone/>
              </a:pPr>
              <a:r>
                <a:rPr lang="es-MX" sz="1800" b="1" i="0" u="none" strike="noStrike" cap="none" dirty="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VIDA </a:t>
              </a:r>
              <a:endParaRPr sz="18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6"/>
            <p:cNvSpPr txBox="1"/>
            <p:nvPr/>
          </p:nvSpPr>
          <p:spPr>
            <a:xfrm>
              <a:off x="1298091" y="1627650"/>
              <a:ext cx="99699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800"/>
                <a:buFont typeface="Calibri"/>
                <a:buNone/>
              </a:pPr>
              <a:r>
                <a:rPr lang="es-MX" sz="1800" b="0" i="0" u="none" strike="noStrike" cap="non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META</a:t>
              </a:r>
              <a:endPara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1" name="Google Shape;321;p36"/>
          <p:cNvSpPr txBox="1"/>
          <p:nvPr/>
        </p:nvSpPr>
        <p:spPr>
          <a:xfrm>
            <a:off x="5183637" y="4614657"/>
            <a:ext cx="192645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600"/>
              <a:buFont typeface="Arial"/>
              <a:buNone/>
            </a:pPr>
            <a:r>
              <a:rPr lang="es-MX" sz="9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96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6"/>
          <p:cNvSpPr txBox="1"/>
          <p:nvPr/>
        </p:nvSpPr>
        <p:spPr>
          <a:xfrm>
            <a:off x="338477" y="4768409"/>
            <a:ext cx="49572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876"/>
              </a:buClr>
              <a:buSzPts val="1600"/>
              <a:buFont typeface="Twentieth Century"/>
              <a:buNone/>
            </a:pPr>
            <a:r>
              <a:rPr lang="es-MX" sz="1200" b="0" i="1" u="none" strike="noStrike" cap="none" dirty="0">
                <a:solidFill>
                  <a:srgbClr val="E82876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“El grado en que los océanos </a:t>
            </a:r>
            <a:r>
              <a:rPr lang="es-MX" sz="1200" i="1" dirty="0">
                <a:solidFill>
                  <a:srgbClr val="E82876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proporcionan</a:t>
            </a:r>
            <a:r>
              <a:rPr lang="es-MX" sz="1200" b="0" i="1" u="none" strike="noStrike" cap="none" dirty="0">
                <a:solidFill>
                  <a:srgbClr val="E82876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 medios de vida y economías </a:t>
            </a:r>
            <a:r>
              <a:rPr lang="es-MX" sz="1200" i="1" dirty="0">
                <a:solidFill>
                  <a:srgbClr val="E82876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estables</a:t>
            </a:r>
            <a:r>
              <a:rPr lang="es-MX" sz="1200" b="0" i="1" u="none" strike="noStrike" cap="none" dirty="0">
                <a:solidFill>
                  <a:srgbClr val="E82876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. Los empleos y los ingresos generados por las industrias relacionadas con el mar benefician directamente a quienes están empleados. Pero también tienen un valor indirecto sustancial para la identidad de la comunidad, los ingresos fiscales y otros aspectos económicos y sociales relacionados de una economía costera estable.”</a:t>
            </a:r>
            <a:endParaRPr sz="1200" b="0" i="1" u="none" strike="noStrike" cap="none" dirty="0">
              <a:solidFill>
                <a:srgbClr val="E82876"/>
              </a:solidFill>
              <a:latin typeface="+mj-lt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9EC3F35-0AFD-D443-06B3-E86BC585B126}"/>
              </a:ext>
            </a:extLst>
          </p:cNvPr>
          <p:cNvSpPr/>
          <p:nvPr/>
        </p:nvSpPr>
        <p:spPr>
          <a:xfrm>
            <a:off x="6204372" y="0"/>
            <a:ext cx="2939627" cy="861169"/>
          </a:xfrm>
          <a:prstGeom prst="rect">
            <a:avLst/>
          </a:prstGeom>
          <a:solidFill>
            <a:srgbClr val="0B5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2334</Words>
  <Application>Microsoft Office PowerPoint</Application>
  <PresentationFormat>Presentación en pantalla (4:3)</PresentationFormat>
  <Paragraphs>1102</Paragraphs>
  <Slides>28</Slides>
  <Notes>27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28</vt:i4>
      </vt:variant>
    </vt:vector>
  </HeadingPairs>
  <TitlesOfParts>
    <vt:vector size="36" baseType="lpstr">
      <vt:lpstr>Roboto</vt:lpstr>
      <vt:lpstr>Twentieth Century</vt:lpstr>
      <vt:lpstr>Arial</vt:lpstr>
      <vt:lpstr>Calibri</vt:lpstr>
      <vt:lpstr>Roboto Light</vt:lpstr>
      <vt:lpstr>Calibri Light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ximena vergara</dc:creator>
  <cp:lastModifiedBy>ximena vergara</cp:lastModifiedBy>
  <cp:revision>13</cp:revision>
  <dcterms:modified xsi:type="dcterms:W3CDTF">2023-04-11T17:27:12Z</dcterms:modified>
</cp:coreProperties>
</file>