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3" r:id="rId3"/>
    <p:sldId id="269" r:id="rId4"/>
    <p:sldId id="330" r:id="rId5"/>
    <p:sldId id="329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CDCD"/>
    <a:srgbClr val="4562F7"/>
    <a:srgbClr val="425EED"/>
    <a:srgbClr val="6F88B9"/>
    <a:srgbClr val="617D96"/>
    <a:srgbClr val="4F71AF"/>
    <a:srgbClr val="339966"/>
    <a:srgbClr val="FF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5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96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084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9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15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7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236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82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04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7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18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52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A06F-C5C6-456E-8CB4-A637F90E7D1A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3B76-C5FD-4D85-89EF-D6929B53F5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8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38AD8FC-E363-435E-A20B-3B2B18716C7C}"/>
              </a:ext>
            </a:extLst>
          </p:cNvPr>
          <p:cNvGrpSpPr/>
          <p:nvPr/>
        </p:nvGrpSpPr>
        <p:grpSpPr>
          <a:xfrm>
            <a:off x="344878" y="260694"/>
            <a:ext cx="3730301" cy="2643317"/>
            <a:chOff x="371512" y="260699"/>
            <a:chExt cx="3730301" cy="264331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57FCB00-C08C-4122-BB9F-6D1F030D59BD}"/>
                </a:ext>
              </a:extLst>
            </p:cNvPr>
            <p:cNvSpPr txBox="1"/>
            <p:nvPr/>
          </p:nvSpPr>
          <p:spPr>
            <a:xfrm>
              <a:off x="371512" y="260699"/>
              <a:ext cx="373030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400" b="1" dirty="0">
                  <a:solidFill>
                    <a:schemeClr val="bg1"/>
                  </a:solidFill>
                  <a:latin typeface="gobCL" pitchFamily="50" charset="0"/>
                </a:rPr>
                <a:t>OHI+</a:t>
              </a:r>
              <a:endParaRPr lang="es-CL" sz="8800" b="1" dirty="0">
                <a:solidFill>
                  <a:schemeClr val="bg1"/>
                </a:solidFill>
                <a:latin typeface="gobCL" pitchFamily="50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1FD0968-A6EC-4FE6-8F7D-2F3C3E4F4223}"/>
                </a:ext>
              </a:extLst>
            </p:cNvPr>
            <p:cNvSpPr txBox="1"/>
            <p:nvPr/>
          </p:nvSpPr>
          <p:spPr>
            <a:xfrm>
              <a:off x="504858" y="1796020"/>
              <a:ext cx="30006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s-MX" sz="66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</a:rPr>
                <a:t>Chile</a:t>
              </a:r>
              <a:endParaRPr lang="es-CL" i="1" dirty="0">
                <a:latin typeface="Tw Cen MT" panose="020B0602020104020603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DCEBD03-4814-4CF6-A6F3-912B0894F0B3}"/>
              </a:ext>
            </a:extLst>
          </p:cNvPr>
          <p:cNvSpPr txBox="1"/>
          <p:nvPr/>
        </p:nvSpPr>
        <p:spPr>
          <a:xfrm>
            <a:off x="425466" y="3606548"/>
            <a:ext cx="129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+mj-lt"/>
              </a:rPr>
              <a:t>META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098EB3-BDD9-4083-A06F-1138462A5981}"/>
              </a:ext>
            </a:extLst>
          </p:cNvPr>
          <p:cNvSpPr txBox="1"/>
          <p:nvPr/>
        </p:nvSpPr>
        <p:spPr>
          <a:xfrm>
            <a:off x="416079" y="4129768"/>
            <a:ext cx="353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gobCL" pitchFamily="50" charset="0"/>
              </a:rPr>
              <a:t>PRODUCTOS</a:t>
            </a:r>
          </a:p>
          <a:p>
            <a:r>
              <a:rPr lang="es-MX" sz="3600" b="1" dirty="0">
                <a:solidFill>
                  <a:schemeClr val="bg1"/>
                </a:solidFill>
                <a:latin typeface="gobCL" pitchFamily="50" charset="0"/>
              </a:rPr>
              <a:t>NATURALES</a:t>
            </a:r>
            <a:endParaRPr lang="es-CL" sz="36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5F38294-B58F-4CF9-AC4D-CDC8E498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5565" y="487511"/>
            <a:ext cx="1773731" cy="17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DBE9CC-2B7D-4FA5-B627-9BDBAB4E6D85}"/>
              </a:ext>
            </a:extLst>
          </p:cNvPr>
          <p:cNvSpPr/>
          <p:nvPr/>
        </p:nvSpPr>
        <p:spPr>
          <a:xfrm>
            <a:off x="3879542" y="887767"/>
            <a:ext cx="5264458" cy="5970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C6E25C-FC79-46CE-B82E-5771A7274D88}"/>
              </a:ext>
            </a:extLst>
          </p:cNvPr>
          <p:cNvSpPr txBox="1"/>
          <p:nvPr/>
        </p:nvSpPr>
        <p:spPr>
          <a:xfrm>
            <a:off x="4341180" y="1311004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6666"/>
                </a:solidFill>
                <a:latin typeface="+mj-lt"/>
              </a:rPr>
              <a:t>META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D8939C-9A49-4A23-9144-E8F5650838B7}"/>
              </a:ext>
            </a:extLst>
          </p:cNvPr>
          <p:cNvSpPr txBox="1"/>
          <p:nvPr/>
        </p:nvSpPr>
        <p:spPr>
          <a:xfrm>
            <a:off x="4341179" y="1882349"/>
            <a:ext cx="3124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6666"/>
                </a:solidFill>
                <a:latin typeface="gobCL" pitchFamily="50" charset="0"/>
              </a:rPr>
              <a:t>PRODUCTOS</a:t>
            </a:r>
          </a:p>
          <a:p>
            <a:r>
              <a:rPr lang="es-MX" sz="3200" b="1" dirty="0">
                <a:solidFill>
                  <a:srgbClr val="FF6666"/>
                </a:solidFill>
                <a:latin typeface="gobCL" pitchFamily="50" charset="0"/>
              </a:rPr>
              <a:t>NATURALES</a:t>
            </a:r>
            <a:endParaRPr lang="es-CL" sz="3200" b="1" dirty="0">
              <a:solidFill>
                <a:srgbClr val="FF6666"/>
              </a:solidFill>
              <a:latin typeface="gobCL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9D4395-E601-448E-BA1F-3844AEFFD3AE}"/>
              </a:ext>
            </a:extLst>
          </p:cNvPr>
          <p:cNvSpPr txBox="1"/>
          <p:nvPr/>
        </p:nvSpPr>
        <p:spPr>
          <a:xfrm>
            <a:off x="4341179" y="3759724"/>
            <a:ext cx="4312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0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Los </a:t>
            </a:r>
            <a:r>
              <a:rPr lang="es-MX" b="1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recursos naturales que se extraen de forma sostenible de los recursos marinos vivos</a:t>
            </a:r>
            <a:r>
              <a:rPr lang="es-MX" b="0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. Este objetivo evalúa la capacidad de los países para maximizar la recolección sostenible de recursos marinos vivos e incluye tres categorías de productos naturales: </a:t>
            </a:r>
            <a:r>
              <a:rPr lang="es-MX" b="1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peces ornamentales, conchas, aceite </a:t>
            </a:r>
            <a:r>
              <a:rPr lang="es-MX" b="0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-MX" b="1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harina de pescado</a:t>
            </a:r>
            <a:r>
              <a:rPr lang="es-MX" b="0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, y </a:t>
            </a:r>
            <a:r>
              <a:rPr lang="es-MX" b="1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algas</a:t>
            </a:r>
            <a:r>
              <a:rPr lang="es-MX" b="0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 y </a:t>
            </a:r>
            <a:r>
              <a:rPr lang="es-MX" b="1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plantas marinas no comestibles</a:t>
            </a:r>
            <a:r>
              <a:rPr lang="es-MX" b="0" i="0" dirty="0">
                <a:solidFill>
                  <a:srgbClr val="FF6666"/>
                </a:solidFill>
                <a:effectLst/>
                <a:latin typeface="Roboto" panose="02000000000000000000" pitchFamily="2" charset="0"/>
              </a:rPr>
              <a:t>.</a:t>
            </a:r>
            <a:endParaRPr lang="en-US" b="0" i="0" dirty="0">
              <a:solidFill>
                <a:srgbClr val="FF666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51DFB9B-965A-4180-9BEF-4462098B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9785" y="1311004"/>
            <a:ext cx="1454138" cy="1454138"/>
          </a:xfrm>
          <a:prstGeom prst="rect">
            <a:avLst/>
          </a:prstGeom>
        </p:spPr>
      </p:pic>
      <p:pic>
        <p:nvPicPr>
          <p:cNvPr id="4" name="Imagen 3" descr="Un grupo de personas en un barco en el agua&#10;&#10;Descripción generada automáticamente con confianza baja">
            <a:extLst>
              <a:ext uri="{FF2B5EF4-FFF2-40B4-BE49-F238E27FC236}">
                <a16:creationId xmlns:a16="http://schemas.microsoft.com/office/drawing/2014/main" id="{5FEBF227-2BF3-480E-9CC2-414C80CE1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93" r="23498"/>
          <a:stretch/>
        </p:blipFill>
        <p:spPr>
          <a:xfrm>
            <a:off x="1" y="887767"/>
            <a:ext cx="3879542" cy="5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3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1A24EB11-DF29-4E5C-BC1E-8708E72FBE7C}"/>
              </a:ext>
            </a:extLst>
          </p:cNvPr>
          <p:cNvSpPr txBox="1"/>
          <p:nvPr/>
        </p:nvSpPr>
        <p:spPr>
          <a:xfrm>
            <a:off x="2752632" y="1485763"/>
            <a:ext cx="418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6666"/>
                </a:solidFill>
                <a:latin typeface="Futura Md BT" panose="020B0602020204020303" pitchFamily="34" charset="0"/>
              </a:rPr>
              <a:t>EVALUACIÓN GLOBAL</a:t>
            </a:r>
            <a:endParaRPr lang="es-CL" sz="2800" b="1" dirty="0">
              <a:solidFill>
                <a:srgbClr val="FF6666"/>
              </a:solidFill>
              <a:latin typeface="Futura Md BT" panose="020B0602020204020303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2162E5D-6826-41BD-A345-67BB574A0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404" y="1420791"/>
            <a:ext cx="674936" cy="6749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66B3D25-9481-42F2-96E6-F395CED3E2FB}"/>
              </a:ext>
            </a:extLst>
          </p:cNvPr>
          <p:cNvSpPr txBox="1"/>
          <p:nvPr/>
        </p:nvSpPr>
        <p:spPr>
          <a:xfrm>
            <a:off x="993651" y="228720"/>
            <a:ext cx="356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PRODUCTOS NATURALES</a:t>
            </a:r>
            <a:endParaRPr lang="es-CL" sz="24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B3A11B1-A6A2-4B30-97A7-A95186B15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211" y="143444"/>
            <a:ext cx="600075" cy="60007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CA13166-DA8D-469E-B838-03B3BA3FC8FA}"/>
              </a:ext>
            </a:extLst>
          </p:cNvPr>
          <p:cNvSpPr/>
          <p:nvPr/>
        </p:nvSpPr>
        <p:spPr>
          <a:xfrm>
            <a:off x="132385" y="2441360"/>
            <a:ext cx="8879230" cy="420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4A2B781-6F07-466D-A638-DD143A7B5838}"/>
              </a:ext>
            </a:extLst>
          </p:cNvPr>
          <p:cNvCxnSpPr>
            <a:cxnSpLocks/>
          </p:cNvCxnSpPr>
          <p:nvPr/>
        </p:nvCxnSpPr>
        <p:spPr>
          <a:xfrm>
            <a:off x="3684251" y="3201222"/>
            <a:ext cx="0" cy="28165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0DCB4B32-255B-4F21-A7C7-08D11A7713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173"/>
          <a:stretch/>
        </p:blipFill>
        <p:spPr>
          <a:xfrm>
            <a:off x="591811" y="2752760"/>
            <a:ext cx="2318873" cy="13524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01A405-85CD-4F76-9E17-B933631925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r="44390" b="-17500"/>
          <a:stretch/>
        </p:blipFill>
        <p:spPr>
          <a:xfrm>
            <a:off x="993800" y="4610219"/>
            <a:ext cx="1706772" cy="58336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BC1DCC4-0CAD-418E-A5E6-D3967F6F14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8235" b="-12964"/>
          <a:stretch/>
        </p:blipFill>
        <p:spPr>
          <a:xfrm>
            <a:off x="198656" y="5709391"/>
            <a:ext cx="3228124" cy="5069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6518C9-16E8-4670-B4EF-605EC09D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772" y="2649131"/>
            <a:ext cx="4670323" cy="367408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Pc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Promedio ponderado de las puntuaciones de los productos individuales.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 err="1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wc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Contribución relativa de cada producto al estado general del objetivo.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 N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Número de categorías de productos (c) que se cosecharon.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 err="1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Hc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Nivel de cosecha de una categoría en relación con su propio punto de referencia máximo.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Sc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Sostenibilidad de ese producto.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 err="1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Ec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: 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Término de exposición.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2000" b="0" i="0" u="none" strike="noStrike" cap="none" normalizeH="0" baseline="0" dirty="0" err="1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Rc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FF6666"/>
                </a:solidFill>
                <a:effectLst/>
                <a:latin typeface="inherit"/>
              </a:rPr>
              <a:t>: </a:t>
            </a: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Término de riesgo</a:t>
            </a:r>
            <a:endParaRPr kumimoji="0" lang="es-ES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6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DBE9CC-2B7D-4FA5-B627-9BDBAB4E6D85}"/>
              </a:ext>
            </a:extLst>
          </p:cNvPr>
          <p:cNvSpPr/>
          <p:nvPr/>
        </p:nvSpPr>
        <p:spPr>
          <a:xfrm>
            <a:off x="3879542" y="887767"/>
            <a:ext cx="5264458" cy="5970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D8939C-9A49-4A23-9144-E8F5650838B7}"/>
              </a:ext>
            </a:extLst>
          </p:cNvPr>
          <p:cNvSpPr txBox="1"/>
          <p:nvPr/>
        </p:nvSpPr>
        <p:spPr>
          <a:xfrm>
            <a:off x="4341179" y="1882349"/>
            <a:ext cx="3124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6666"/>
                </a:solidFill>
                <a:latin typeface="gobCL" pitchFamily="50" charset="0"/>
              </a:rPr>
              <a:t>Estado de referencia</a:t>
            </a:r>
            <a:endParaRPr lang="es-CL" sz="3200" b="1" dirty="0">
              <a:solidFill>
                <a:srgbClr val="FF6666"/>
              </a:solidFill>
              <a:latin typeface="gobCL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9D4395-E601-448E-BA1F-3844AEFFD3AE}"/>
              </a:ext>
            </a:extLst>
          </p:cNvPr>
          <p:cNvSpPr txBox="1"/>
          <p:nvPr/>
        </p:nvSpPr>
        <p:spPr>
          <a:xfrm>
            <a:off x="4341179" y="3503551"/>
            <a:ext cx="4312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Temporal</a:t>
            </a:r>
          </a:p>
          <a:p>
            <a:pPr algn="just"/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El año en que se extrajo la mayor cantidad de productos naturales en cada región, más el 15%</a:t>
            </a:r>
            <a:endParaRPr lang="es-MX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51DFB9B-965A-4180-9BEF-4462098B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9785" y="1311004"/>
            <a:ext cx="1454138" cy="1454138"/>
          </a:xfrm>
          <a:prstGeom prst="rect">
            <a:avLst/>
          </a:prstGeom>
        </p:spPr>
      </p:pic>
      <p:pic>
        <p:nvPicPr>
          <p:cNvPr id="4" name="Imagen 3" descr="Un grupo de personas en un barco en el agua&#10;&#10;Descripción generada automáticamente con confianza baja">
            <a:extLst>
              <a:ext uri="{FF2B5EF4-FFF2-40B4-BE49-F238E27FC236}">
                <a16:creationId xmlns:a16="http://schemas.microsoft.com/office/drawing/2014/main" id="{5FEBF227-2BF3-480E-9CC2-414C80CE1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93" r="23498"/>
          <a:stretch/>
        </p:blipFill>
        <p:spPr>
          <a:xfrm>
            <a:off x="1" y="887767"/>
            <a:ext cx="3879542" cy="5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7E85F1E-8A45-5F8D-BEFE-1EB670854CE2}"/>
              </a:ext>
            </a:extLst>
          </p:cNvPr>
          <p:cNvSpPr txBox="1"/>
          <p:nvPr/>
        </p:nvSpPr>
        <p:spPr>
          <a:xfrm>
            <a:off x="595548" y="1350711"/>
            <a:ext cx="746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Productos naturales analizados en OHI+ Patagonia</a:t>
            </a: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  <a:latin typeface="gobCL" pitchFamily="50" charset="0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21F6D1B-108C-BB12-827F-50D13CF38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67611"/>
              </p:ext>
            </p:extLst>
          </p:nvPr>
        </p:nvGraphicFramePr>
        <p:xfrm>
          <a:off x="683142" y="1882886"/>
          <a:ext cx="78867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935">
                  <a:extLst>
                    <a:ext uri="{9D8B030D-6E8A-4147-A177-3AD203B41FA5}">
                      <a16:colId xmlns:a16="http://schemas.microsoft.com/office/drawing/2014/main" val="252833262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596038846"/>
                    </a:ext>
                  </a:extLst>
                </a:gridCol>
                <a:gridCol w="4313465">
                  <a:extLst>
                    <a:ext uri="{9D8B030D-6E8A-4147-A177-3AD203B41FA5}">
                      <a16:colId xmlns:a16="http://schemas.microsoft.com/office/drawing/2014/main" val="2757789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Producto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Toneladas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Fuente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9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Algas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Materia prima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Anuarios y consulta al SIAC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768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Aceite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Anuarios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59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Harina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Producto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Anuarios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10385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6B8ABDD-7A37-6877-C81D-58C8F98CC268}"/>
              </a:ext>
            </a:extLst>
          </p:cNvPr>
          <p:cNvSpPr txBox="1"/>
          <p:nvPr/>
        </p:nvSpPr>
        <p:spPr>
          <a:xfrm>
            <a:off x="595548" y="3638473"/>
            <a:ext cx="746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Productos naturales propuestos para OHI+ Chile </a:t>
            </a: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  <a:latin typeface="gobCL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F780AC-F977-5876-EF31-1A9A13AFE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79374"/>
              </p:ext>
            </p:extLst>
          </p:nvPr>
        </p:nvGraphicFramePr>
        <p:xfrm>
          <a:off x="628650" y="4188265"/>
          <a:ext cx="78867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935">
                  <a:extLst>
                    <a:ext uri="{9D8B030D-6E8A-4147-A177-3AD203B41FA5}">
                      <a16:colId xmlns:a16="http://schemas.microsoft.com/office/drawing/2014/main" val="3963500137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181988923"/>
                    </a:ext>
                  </a:extLst>
                </a:gridCol>
                <a:gridCol w="4313465">
                  <a:extLst>
                    <a:ext uri="{9D8B030D-6E8A-4147-A177-3AD203B41FA5}">
                      <a16:colId xmlns:a16="http://schemas.microsoft.com/office/drawing/2014/main" val="1718633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/>
                        <a:t>Producto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Toneladas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/>
                        <a:t>Fuente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14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Algas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Materia prima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Anuarios y consulta al SIAC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925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Aceite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Anuarios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69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Anuarios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46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Sal de 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Aduanas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9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Conchas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Materia prima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Consultas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762755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7380C22-A434-236C-06FB-9ED263396456}"/>
              </a:ext>
            </a:extLst>
          </p:cNvPr>
          <p:cNvSpPr/>
          <p:nvPr/>
        </p:nvSpPr>
        <p:spPr>
          <a:xfrm>
            <a:off x="595548" y="5755963"/>
            <a:ext cx="7974294" cy="5761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859F76-BA5A-1AE0-096D-8445F368BA7B}"/>
              </a:ext>
            </a:extLst>
          </p:cNvPr>
          <p:cNvSpPr/>
          <p:nvPr/>
        </p:nvSpPr>
        <p:spPr>
          <a:xfrm>
            <a:off x="5671394" y="5755962"/>
            <a:ext cx="2898448" cy="5761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Analizar la viabilidad por la</a:t>
            </a:r>
            <a:br>
              <a:rPr lang="es-CL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fuente de datos disponible</a:t>
            </a:r>
          </a:p>
        </p:txBody>
      </p:sp>
    </p:spTree>
    <p:extLst>
      <p:ext uri="{BB962C8B-B14F-4D97-AF65-F5344CB8AC3E}">
        <p14:creationId xmlns:p14="http://schemas.microsoft.com/office/powerpoint/2010/main" val="4155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44DAF1-6B9D-401B-BD5D-3B01C5096BE1}"/>
              </a:ext>
            </a:extLst>
          </p:cNvPr>
          <p:cNvSpPr/>
          <p:nvPr/>
        </p:nvSpPr>
        <p:spPr>
          <a:xfrm>
            <a:off x="0" y="6541345"/>
            <a:ext cx="9179509" cy="342074"/>
          </a:xfrm>
          <a:prstGeom prst="rect">
            <a:avLst/>
          </a:prstGeom>
          <a:solidFill>
            <a:srgbClr val="387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FE82B76-BFF7-4358-A236-4A7A71A1709C}"/>
              </a:ext>
            </a:extLst>
          </p:cNvPr>
          <p:cNvSpPr txBox="1"/>
          <p:nvPr/>
        </p:nvSpPr>
        <p:spPr>
          <a:xfrm>
            <a:off x="993651" y="228720"/>
            <a:ext cx="356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gobCL" pitchFamily="50" charset="0"/>
              </a:rPr>
              <a:t>PRODUCTOS NATURALES</a:t>
            </a:r>
            <a:endParaRPr lang="es-CL" sz="2400" b="1" dirty="0">
              <a:solidFill>
                <a:schemeClr val="bg1"/>
              </a:solidFill>
              <a:latin typeface="gobCL" pitchFamily="50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A194F623-C28D-4286-8CD5-155CC3E9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211" y="143444"/>
            <a:ext cx="600075" cy="6000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41C285-67EC-0FEE-F9E4-5820A083201D}"/>
              </a:ext>
            </a:extLst>
          </p:cNvPr>
          <p:cNvSpPr txBox="1"/>
          <p:nvPr/>
        </p:nvSpPr>
        <p:spPr>
          <a:xfrm>
            <a:off x="572247" y="1611670"/>
            <a:ext cx="746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Sal de mar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Solo una planta productora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En la aduana la sal se registra en general no especifica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0ECE5F-56A7-548C-0312-E14DB6CF3E59}"/>
              </a:ext>
            </a:extLst>
          </p:cNvPr>
          <p:cNvSpPr txBox="1"/>
          <p:nvPr/>
        </p:nvSpPr>
        <p:spPr>
          <a:xfrm>
            <a:off x="572245" y="3429000"/>
            <a:ext cx="74649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Conchas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Las conchas utilizadas como artesanías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Como distinguirlas con las de uso comestible?</a:t>
            </a:r>
          </a:p>
          <a:p>
            <a:pPr marL="800100" lvl="1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  <a:sym typeface="Wingdings" panose="05000000000000000000" pitchFamily="2" charset="2"/>
              </a:rPr>
              <a:t>Estimación de un porcentaje con bases bibliográficas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gobCL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DEE400-E872-B602-0AF8-69B9454153D6}"/>
              </a:ext>
            </a:extLst>
          </p:cNvPr>
          <p:cNvSpPr txBox="1"/>
          <p:nvPr/>
        </p:nvSpPr>
        <p:spPr>
          <a:xfrm>
            <a:off x="572246" y="5531732"/>
            <a:ext cx="746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bCL" pitchFamily="50" charset="0"/>
              </a:rPr>
              <a:t>Propuestas….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7565</TotalTime>
  <Words>283</Words>
  <Application>Microsoft Office PowerPoint</Application>
  <PresentationFormat>Presentación en pantalla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Futura Md BT</vt:lpstr>
      <vt:lpstr>gobCL</vt:lpstr>
      <vt:lpstr>inherit</vt:lpstr>
      <vt:lpstr>Roboto</vt:lpstr>
      <vt:lpstr>Tw Cen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V. Esquivel</dc:creator>
  <cp:lastModifiedBy>VANESSA AYLEEN PIZARRO PIZARRO</cp:lastModifiedBy>
  <cp:revision>123</cp:revision>
  <dcterms:created xsi:type="dcterms:W3CDTF">2021-07-06T17:17:51Z</dcterms:created>
  <dcterms:modified xsi:type="dcterms:W3CDTF">2022-12-16T20:26:58Z</dcterms:modified>
</cp:coreProperties>
</file>