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60" r:id="rId4"/>
    <p:sldId id="264" r:id="rId5"/>
    <p:sldId id="259" r:id="rId6"/>
    <p:sldId id="261" r:id="rId7"/>
    <p:sldId id="265" r:id="rId8"/>
    <p:sldId id="266" r:id="rId9"/>
    <p:sldId id="262" r:id="rId10"/>
    <p:sldId id="263" r:id="rId11"/>
    <p:sldId id="267" r:id="rId12"/>
    <p:sldId id="26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9" autoAdjust="0"/>
    <p:restoredTop sz="85872" autoAdjust="0"/>
  </p:normalViewPr>
  <p:slideViewPr>
    <p:cSldViewPr snapToGrid="0">
      <p:cViewPr varScale="1">
        <p:scale>
          <a:sx n="95" d="100"/>
          <a:sy n="95" d="100"/>
        </p:scale>
        <p:origin x="21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D8426-B11B-4751-9DEA-8C2966F77AEA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D3A15-5693-4749-ACEF-587251902B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46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BBB27-38BC-49D3-9984-3BF1B87F978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82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E1C2-2ACA-4B9F-AFD4-8A4D65C8B7CB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B209-C4ED-4695-A57C-2BA5E24F6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09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E1C2-2ACA-4B9F-AFD4-8A4D65C8B7CB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B209-C4ED-4695-A57C-2BA5E24F6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7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E1C2-2ACA-4B9F-AFD4-8A4D65C8B7CB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B209-C4ED-4695-A57C-2BA5E24F6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75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E1C2-2ACA-4B9F-AFD4-8A4D65C8B7CB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B209-C4ED-4695-A57C-2BA5E24F6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51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E1C2-2ACA-4B9F-AFD4-8A4D65C8B7CB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B209-C4ED-4695-A57C-2BA5E24F6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53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E1C2-2ACA-4B9F-AFD4-8A4D65C8B7CB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B209-C4ED-4695-A57C-2BA5E24F6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88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E1C2-2ACA-4B9F-AFD4-8A4D65C8B7CB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B209-C4ED-4695-A57C-2BA5E24F6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05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E1C2-2ACA-4B9F-AFD4-8A4D65C8B7CB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B209-C4ED-4695-A57C-2BA5E24F6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42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E1C2-2ACA-4B9F-AFD4-8A4D65C8B7CB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B209-C4ED-4695-A57C-2BA5E24F6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55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E1C2-2ACA-4B9F-AFD4-8A4D65C8B7CB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B209-C4ED-4695-A57C-2BA5E24F6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78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E1C2-2ACA-4B9F-AFD4-8A4D65C8B7CB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B209-C4ED-4695-A57C-2BA5E24F6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62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1E1C2-2ACA-4B9F-AFD4-8A4D65C8B7CB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3B209-C4ED-4695-A57C-2BA5E24F6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83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1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33871"/>
            <a:ext cx="8229600" cy="142439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Shaping the measurement of artisanal fishing opportunities under the equity concept</a:t>
            </a:r>
            <a:endParaRPr lang="es-ES" dirty="0"/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5552239"/>
            <a:ext cx="2411760" cy="13023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uadroTexto 5"/>
          <p:cNvSpPr txBox="1"/>
          <p:nvPr/>
        </p:nvSpPr>
        <p:spPr>
          <a:xfrm>
            <a:off x="395536" y="2996952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Luis Outeiro</a:t>
            </a:r>
            <a:r>
              <a:rPr lang="pt-PT" baseline="30000" dirty="0"/>
              <a:t>1</a:t>
            </a:r>
            <a:r>
              <a:rPr lang="pt-PT" dirty="0"/>
              <a:t>, Juliano </a:t>
            </a:r>
            <a:r>
              <a:rPr lang="pt-PT" dirty="0" err="1"/>
              <a:t>Palacios</a:t>
            </a:r>
            <a:r>
              <a:rPr lang="pt-PT" dirty="0"/>
              <a:t> Abrantes</a:t>
            </a:r>
            <a:r>
              <a:rPr lang="pt-PT" baseline="30000" dirty="0"/>
              <a:t>2</a:t>
            </a:r>
            <a:r>
              <a:rPr lang="pt-PT" dirty="0"/>
              <a:t>, Rodrigo Oyanedel</a:t>
            </a:r>
            <a:r>
              <a:rPr lang="pt-PT" baseline="30000" dirty="0"/>
              <a:t>1,3</a:t>
            </a:r>
            <a:r>
              <a:rPr lang="pt-PT" dirty="0"/>
              <a:t>, Jonathan Arcos</a:t>
            </a:r>
            <a:r>
              <a:rPr lang="pt-PT" baseline="30000" dirty="0"/>
              <a:t>1 </a:t>
            </a:r>
            <a:r>
              <a:rPr lang="pt-PT" dirty="0"/>
              <a:t>, Laura Nahuelhual</a:t>
            </a:r>
            <a:r>
              <a:rPr lang="pt-PT" baseline="30000" dirty="0"/>
              <a:t>1,3</a:t>
            </a:r>
            <a:r>
              <a:rPr lang="pt-PT" dirty="0"/>
              <a:t>, </a:t>
            </a:r>
            <a:endParaRPr lang="es-ES" dirty="0"/>
          </a:p>
          <a:p>
            <a:r>
              <a:rPr lang="es-US" baseline="30000" dirty="0"/>
              <a:t>1</a:t>
            </a:r>
            <a:r>
              <a:rPr lang="es-CL" dirty="0"/>
              <a:t> Centro FONDAP de Investigación en Dinámica de Ecosistemas Marinos de Altas Latitudes (IDEAL), Facultad de Ciencias, Universidad Austral de Chile, Valdivia, Chile</a:t>
            </a:r>
            <a:endParaRPr lang="es-ES" dirty="0"/>
          </a:p>
          <a:p>
            <a:r>
              <a:rPr lang="en-US" baseline="30000" dirty="0"/>
              <a:t>2</a:t>
            </a:r>
            <a:r>
              <a:rPr lang="en-US" dirty="0"/>
              <a:t>Institute for the Oceans and Fisheries, University of British Columbia, Vancouver, Canada.</a:t>
            </a:r>
            <a:endParaRPr lang="es-ES" dirty="0"/>
          </a:p>
          <a:p>
            <a:r>
              <a:rPr lang="es-CL" baseline="30000" dirty="0"/>
              <a:t>3</a:t>
            </a:r>
            <a:r>
              <a:rPr lang="es-CL" dirty="0"/>
              <a:t> Instituto Milenio en Socio-Ecología Costera</a:t>
            </a:r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086630-DBAB-E345-B0D6-03E88F29BA56}"/>
              </a:ext>
            </a:extLst>
          </p:cNvPr>
          <p:cNvSpPr txBox="1"/>
          <p:nvPr/>
        </p:nvSpPr>
        <p:spPr>
          <a:xfrm>
            <a:off x="3238500" y="2235098"/>
            <a:ext cx="599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Preliminary and looking for methodological feedback</a:t>
            </a:r>
          </a:p>
        </p:txBody>
      </p:sp>
    </p:spTree>
    <p:extLst>
      <p:ext uri="{BB962C8B-B14F-4D97-AF65-F5344CB8AC3E}">
        <p14:creationId xmlns:p14="http://schemas.microsoft.com/office/powerpoint/2010/main" val="95751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10"/>
            <a:ext cx="9144000" cy="6858000"/>
          </a:xfrm>
          <a:prstGeom prst="rect">
            <a:avLst/>
          </a:prstGeom>
        </p:spPr>
      </p:pic>
      <p:sp>
        <p:nvSpPr>
          <p:cNvPr id="5" name="CuadroTexto 13">
            <a:extLst>
              <a:ext uri="{FF2B5EF4-FFF2-40B4-BE49-F238E27FC236}">
                <a16:creationId xmlns:a16="http://schemas.microsoft.com/office/drawing/2014/main" id="{104189BE-FE34-4F1C-97EA-CE82523D26AC}"/>
              </a:ext>
            </a:extLst>
          </p:cNvPr>
          <p:cNvSpPr txBox="1"/>
          <p:nvPr/>
        </p:nvSpPr>
        <p:spPr>
          <a:xfrm>
            <a:off x="1331641" y="116632"/>
            <a:ext cx="5477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gobCL" pitchFamily="50" charset="0"/>
              </a:rPr>
              <a:t>Artisanal</a:t>
            </a:r>
            <a:r>
              <a:rPr lang="es-MX" sz="2400" b="1" dirty="0">
                <a:solidFill>
                  <a:schemeClr val="bg1"/>
                </a:solidFill>
                <a:latin typeface="gobCL" pitchFamily="50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gobCL" pitchFamily="50" charset="0"/>
              </a:rPr>
              <a:t>fishing</a:t>
            </a:r>
            <a:r>
              <a:rPr lang="es-MX" sz="2400" b="1" dirty="0">
                <a:solidFill>
                  <a:schemeClr val="bg1"/>
                </a:solidFill>
                <a:latin typeface="gobCL" pitchFamily="50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gobCL" pitchFamily="50" charset="0"/>
              </a:rPr>
              <a:t>opportunities</a:t>
            </a:r>
            <a:endParaRPr lang="es-CL" sz="2400" b="1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B06C06-C0E7-404C-AE7F-32875F1F61CB}"/>
              </a:ext>
            </a:extLst>
          </p:cNvPr>
          <p:cNvSpPr txBox="1"/>
          <p:nvPr/>
        </p:nvSpPr>
        <p:spPr>
          <a:xfrm>
            <a:off x="5442568" y="2518862"/>
            <a:ext cx="29270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i="1" dirty="0" err="1">
                <a:solidFill>
                  <a:srgbClr val="4562F7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x</a:t>
            </a:r>
            <a:r>
              <a:rPr lang="es-MX" sz="2000" b="1" i="1" baseline="-25000" dirty="0" err="1">
                <a:solidFill>
                  <a:srgbClr val="4562F7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ao</a:t>
            </a:r>
            <a:r>
              <a:rPr lang="es-MX" sz="2000" b="1" i="1" dirty="0">
                <a:solidFill>
                  <a:srgbClr val="4562F7"/>
                </a:solidFill>
                <a:latin typeface="Lucida Bright" panose="02040602050505020304" pitchFamily="18" charset="0"/>
              </a:rPr>
              <a:t> </a:t>
            </a:r>
            <a:r>
              <a:rPr lang="es-MX" sz="1600" b="1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:</a:t>
            </a:r>
            <a:r>
              <a:rPr lang="es-MX" sz="1600" b="1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/>
              <a:t>Artisanal fishing opportunities</a:t>
            </a:r>
            <a:endParaRPr lang="en-US" sz="1600" dirty="0">
              <a:latin typeface="+mj-lt"/>
            </a:endParaRPr>
          </a:p>
          <a:p>
            <a:r>
              <a:rPr lang="en-US" sz="2000" b="1" i="1" dirty="0">
                <a:solidFill>
                  <a:srgbClr val="4562F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sz="2000" b="1" i="1" baseline="-25000" dirty="0">
                <a:solidFill>
                  <a:srgbClr val="4562F7"/>
                </a:solidFill>
                <a:latin typeface="Lucida Bright" panose="020406020505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</a:t>
            </a:r>
            <a:r>
              <a:rPr lang="en-US" sz="1600" b="1" i="1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en-US" sz="1600" b="1" dirty="0">
                <a:sym typeface="Wingdings" panose="05000000000000000000" pitchFamily="2" charset="2"/>
              </a:rPr>
              <a:t>:   </a:t>
            </a:r>
            <a:r>
              <a:rPr lang="en-US" sz="1600" dirty="0">
                <a:sym typeface="Wingdings" panose="05000000000000000000" pitchFamily="2" charset="2"/>
              </a:rPr>
              <a:t> Rate of new fishermen per unit of measurement</a:t>
            </a:r>
          </a:p>
          <a:p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2000" b="1" i="1" dirty="0">
                <a:solidFill>
                  <a:srgbClr val="4562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MX" sz="2000" b="1" i="1" baseline="-25000" dirty="0">
                <a:solidFill>
                  <a:srgbClr val="4562F7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i="1" dirty="0">
                <a:solidFill>
                  <a:srgbClr val="4562F7"/>
                </a:solidFill>
                <a:sym typeface="Wingdings" panose="05000000000000000000" pitchFamily="2" charset="2"/>
              </a:rPr>
              <a:t>  </a:t>
            </a:r>
            <a:r>
              <a:rPr lang="en-US" sz="1600" b="1" dirty="0">
                <a:sym typeface="Wingdings" panose="05000000000000000000" pitchFamily="2" charset="2"/>
              </a:rPr>
              <a:t>:  </a:t>
            </a:r>
            <a:r>
              <a:rPr lang="en-US" sz="1600" dirty="0">
                <a:sym typeface="Wingdings" panose="05000000000000000000" pitchFamily="2" charset="2"/>
              </a:rPr>
              <a:t> Gini coefficient from landing’s revenue.</a:t>
            </a:r>
          </a:p>
          <a:p>
            <a:endParaRPr lang="en-US" sz="1000" dirty="0">
              <a:latin typeface="+mj-lt"/>
            </a:endParaRPr>
          </a:p>
          <a:p>
            <a:endParaRPr lang="en-US" sz="1000" b="1" dirty="0">
              <a:latin typeface="+mj-lt"/>
            </a:endParaRPr>
          </a:p>
          <a:p>
            <a:r>
              <a:rPr lang="en-US" sz="2000" b="1" i="1" dirty="0">
                <a:solidFill>
                  <a:srgbClr val="4562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sz="2000" b="1" i="1" baseline="-25000" dirty="0" err="1">
                <a:solidFill>
                  <a:srgbClr val="4562F7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ao</a:t>
            </a:r>
            <a:r>
              <a:rPr lang="en-US" sz="2000" b="1" dirty="0">
                <a:solidFill>
                  <a:srgbClr val="4562F7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4562F7"/>
                </a:solidFill>
                <a:latin typeface="+mj-lt"/>
              </a:rPr>
              <a:t> </a:t>
            </a:r>
            <a:r>
              <a:rPr lang="en-US" sz="1600" dirty="0">
                <a:latin typeface="+mj-lt"/>
                <a:sym typeface="Wingdings" panose="05000000000000000000" pitchFamily="2" charset="2"/>
              </a:rPr>
              <a:t>: </a:t>
            </a:r>
            <a:r>
              <a:rPr lang="en-US" sz="1600" dirty="0">
                <a:sym typeface="Wingdings" panose="05000000000000000000" pitchFamily="2" charset="2"/>
              </a:rPr>
              <a:t>Fishing gear sustainability</a:t>
            </a:r>
          </a:p>
          <a:p>
            <a:r>
              <a:rPr lang="en-US" sz="1600" dirty="0">
                <a:latin typeface="+mj-lt"/>
                <a:sym typeface="Wingdings" panose="05000000000000000000" pitchFamily="2" charset="2"/>
              </a:rPr>
              <a:t>.</a:t>
            </a:r>
          </a:p>
          <a:p>
            <a:endParaRPr lang="en-US" sz="1000" dirty="0">
              <a:latin typeface="+mj-lt"/>
              <a:sym typeface="Wingdings" panose="05000000000000000000" pitchFamily="2" charset="2"/>
            </a:endParaRPr>
          </a:p>
          <a:p>
            <a:endParaRPr lang="en-US" sz="1000" b="1" dirty="0">
              <a:latin typeface="+mj-lt"/>
              <a:sym typeface="Wingdings" panose="05000000000000000000" pitchFamily="2" charset="2"/>
            </a:endParaRPr>
          </a:p>
          <a:p>
            <a:r>
              <a:rPr lang="en-US" sz="1600" dirty="0">
                <a:latin typeface="+mj-lt"/>
                <a:sym typeface="Wingdings" panose="05000000000000000000" pitchFamily="2" charset="2"/>
              </a:rPr>
              <a:t>	</a:t>
            </a:r>
          </a:p>
        </p:txBody>
      </p:sp>
      <p:sp>
        <p:nvSpPr>
          <p:cNvPr id="8" name="CuadroTexto 5">
            <a:extLst>
              <a:ext uri="{FF2B5EF4-FFF2-40B4-BE49-F238E27FC236}">
                <a16:creationId xmlns:a16="http://schemas.microsoft.com/office/drawing/2014/main" id="{60720842-27C4-9D48-8899-49BD529E5B4A}"/>
              </a:ext>
            </a:extLst>
          </p:cNvPr>
          <p:cNvSpPr txBox="1"/>
          <p:nvPr/>
        </p:nvSpPr>
        <p:spPr>
          <a:xfrm>
            <a:off x="1901417" y="2454559"/>
            <a:ext cx="29270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i="1" dirty="0" err="1">
                <a:solidFill>
                  <a:srgbClr val="4562F7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x</a:t>
            </a:r>
            <a:r>
              <a:rPr lang="es-MX" sz="2000" b="1" i="1" baseline="-25000" dirty="0" err="1">
                <a:solidFill>
                  <a:srgbClr val="4562F7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ao</a:t>
            </a:r>
            <a:r>
              <a:rPr lang="es-MX" sz="2000" b="1" i="1" dirty="0">
                <a:solidFill>
                  <a:srgbClr val="4562F7"/>
                </a:solidFill>
                <a:latin typeface="Lucida Bright" panose="02040602050505020304" pitchFamily="18" charset="0"/>
              </a:rPr>
              <a:t> </a:t>
            </a:r>
            <a:r>
              <a:rPr lang="es-MX" sz="1600" b="1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:</a:t>
            </a:r>
            <a:r>
              <a:rPr lang="es-MX" sz="1600" b="1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600" dirty="0">
                <a:latin typeface="+mj-lt"/>
              </a:rPr>
              <a:t> Artisanal fishing opportunities</a:t>
            </a:r>
          </a:p>
          <a:p>
            <a:endParaRPr lang="en-US" sz="1000" dirty="0">
              <a:latin typeface="+mj-lt"/>
            </a:endParaRPr>
          </a:p>
          <a:p>
            <a:r>
              <a:rPr lang="en-US" sz="2000" b="1" i="1" dirty="0">
                <a:solidFill>
                  <a:srgbClr val="4562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="1" i="1" baseline="-25000" dirty="0">
                <a:solidFill>
                  <a:srgbClr val="4562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1" i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j-lt"/>
                <a:sym typeface="Wingdings" panose="05000000000000000000" pitchFamily="2" charset="2"/>
              </a:rPr>
              <a:t>:  Unmet demand</a:t>
            </a:r>
            <a:endParaRPr lang="en-US" sz="1600" dirty="0">
              <a:latin typeface="+mj-lt"/>
            </a:endParaRPr>
          </a:p>
          <a:p>
            <a:endParaRPr lang="en-US" sz="1000" b="1" dirty="0">
              <a:latin typeface="+mj-lt"/>
            </a:endParaRPr>
          </a:p>
          <a:p>
            <a:r>
              <a:rPr lang="en-US" sz="2000" b="1" i="1" dirty="0">
                <a:solidFill>
                  <a:srgbClr val="4562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sz="2000" b="1" i="1" baseline="-25000" dirty="0" err="1">
                <a:solidFill>
                  <a:srgbClr val="4562F7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ao</a:t>
            </a:r>
            <a:r>
              <a:rPr lang="en-US" sz="2000" b="1" dirty="0">
                <a:solidFill>
                  <a:srgbClr val="4562F7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4562F7"/>
                </a:solidFill>
                <a:latin typeface="+mj-lt"/>
              </a:rPr>
              <a:t> </a:t>
            </a:r>
            <a:r>
              <a:rPr lang="en-US" sz="1600" dirty="0">
                <a:latin typeface="+mj-lt"/>
                <a:sym typeface="Wingdings" panose="05000000000000000000" pitchFamily="2" charset="2"/>
              </a:rPr>
              <a:t>: Fishing gear sustainability</a:t>
            </a:r>
          </a:p>
          <a:p>
            <a:endParaRPr lang="en-US" sz="1000" dirty="0">
              <a:latin typeface="+mj-lt"/>
              <a:sym typeface="Wingdings" panose="05000000000000000000" pitchFamily="2" charset="2"/>
            </a:endParaRPr>
          </a:p>
          <a:p>
            <a:r>
              <a:rPr lang="en-US" sz="2000" b="1" i="1" dirty="0" err="1">
                <a:solidFill>
                  <a:srgbClr val="4562F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PPPpcGDP</a:t>
            </a:r>
            <a:r>
              <a:rPr lang="en-US" sz="2000" b="1" i="1" dirty="0">
                <a:solidFill>
                  <a:srgbClr val="4562F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>
                <a:solidFill>
                  <a:schemeClr val="accent2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1600" b="1" dirty="0">
                <a:latin typeface="+mj-lt"/>
                <a:sym typeface="Wingdings" panose="05000000000000000000" pitchFamily="2" charset="2"/>
              </a:rPr>
              <a:t>:   </a:t>
            </a:r>
            <a:r>
              <a:rPr lang="en-US" sz="1600" dirty="0">
                <a:latin typeface="+mj-lt"/>
                <a:sym typeface="Wingdings" panose="05000000000000000000" pitchFamily="2" charset="2"/>
              </a:rPr>
              <a:t> GDP adjusted to Power purchasing parity</a:t>
            </a:r>
            <a:endParaRPr lang="en-US" sz="1000" b="1" dirty="0">
              <a:latin typeface="+mj-lt"/>
              <a:sym typeface="Wingdings" panose="05000000000000000000" pitchFamily="2" charset="2"/>
            </a:endParaRPr>
          </a:p>
          <a:p>
            <a:r>
              <a:rPr lang="en-US" sz="2000" b="1" i="1" dirty="0">
                <a:solidFill>
                  <a:srgbClr val="4562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MX" sz="2000" b="1" i="1" baseline="-25000" dirty="0" err="1">
                <a:solidFill>
                  <a:srgbClr val="4562F7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ao</a:t>
            </a:r>
            <a:r>
              <a:rPr lang="en-US" sz="1600" b="1" i="1" dirty="0">
                <a:solidFill>
                  <a:srgbClr val="4562F7"/>
                </a:solidFill>
                <a:latin typeface="+mj-lt"/>
                <a:sym typeface="Wingdings" panose="05000000000000000000" pitchFamily="2" charset="2"/>
              </a:rPr>
              <a:t>  </a:t>
            </a:r>
            <a:r>
              <a:rPr lang="en-US" sz="1600" b="1" dirty="0">
                <a:latin typeface="+mj-lt"/>
                <a:sym typeface="Wingdings" panose="05000000000000000000" pitchFamily="2" charset="2"/>
              </a:rPr>
              <a:t>:  </a:t>
            </a:r>
            <a:r>
              <a:rPr lang="en-US" sz="1600" dirty="0">
                <a:latin typeface="+mj-lt"/>
                <a:sym typeface="Wingdings" panose="05000000000000000000" pitchFamily="2" charset="2"/>
              </a:rPr>
              <a:t> Access to artisanal fishing. 	</a:t>
            </a:r>
          </a:p>
        </p:txBody>
      </p:sp>
      <p:pic>
        <p:nvPicPr>
          <p:cNvPr id="9" name="Picture 2" descr="Ocean Health Index Provides First-Ever Global Benchmark of 171 Coastal  Regions">
            <a:extLst>
              <a:ext uri="{FF2B5EF4-FFF2-40B4-BE49-F238E27FC236}">
                <a16:creationId xmlns:a16="http://schemas.microsoft.com/office/drawing/2014/main" id="{39695E56-0BF6-7346-B91A-859CE0293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146" y="1067671"/>
            <a:ext cx="2985854" cy="126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20" y="1084001"/>
            <a:ext cx="2123440" cy="127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08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10"/>
            <a:ext cx="9144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729" y="740248"/>
            <a:ext cx="8039903" cy="41539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459" y="1825625"/>
            <a:ext cx="7306170" cy="37748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38535" t="-879" r="34430" b="1"/>
          <a:stretch/>
        </p:blipFill>
        <p:spPr>
          <a:xfrm>
            <a:off x="-162916" y="1574305"/>
            <a:ext cx="1819275" cy="41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90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1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029" y="1407617"/>
            <a:ext cx="9144792" cy="40999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78" y="1882183"/>
            <a:ext cx="7850947" cy="454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0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19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9343" y="-22619"/>
            <a:ext cx="8229600" cy="1143000"/>
          </a:xfrm>
        </p:spPr>
        <p:txBody>
          <a:bodyPr>
            <a:normAutofit/>
          </a:bodyPr>
          <a:lstStyle/>
          <a:p>
            <a:r>
              <a:rPr lang="es-ES" sz="2400" b="1" dirty="0" err="1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Motivation</a:t>
            </a:r>
            <a:r>
              <a:rPr lang="es-ES" sz="2400" b="1" dirty="0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 of </a:t>
            </a:r>
            <a:r>
              <a:rPr lang="es-ES" sz="2400" b="1" dirty="0" err="1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the</a:t>
            </a:r>
            <a:r>
              <a:rPr lang="es-ES" sz="2400" b="1" dirty="0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study</a:t>
            </a:r>
            <a:endParaRPr lang="es-ES" sz="2400" b="1" dirty="0">
              <a:solidFill>
                <a:schemeClr val="bg1"/>
              </a:solidFill>
              <a:latin typeface="gobCL" pitchFamily="50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149350"/>
            <a:ext cx="7886700" cy="4351338"/>
          </a:xfrm>
        </p:spPr>
        <p:txBody>
          <a:bodyPr/>
          <a:lstStyle/>
          <a:p>
            <a:r>
              <a:rPr lang="es-ES" dirty="0" err="1"/>
              <a:t>There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increasing</a:t>
            </a:r>
            <a:r>
              <a:rPr lang="es-ES" dirty="0"/>
              <a:t> </a:t>
            </a:r>
            <a:r>
              <a:rPr lang="es-ES" dirty="0" err="1"/>
              <a:t>need</a:t>
            </a:r>
            <a:r>
              <a:rPr lang="es-ES" dirty="0"/>
              <a:t> to </a:t>
            </a:r>
            <a:r>
              <a:rPr lang="es-ES" dirty="0" err="1"/>
              <a:t>inform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health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marine socio-</a:t>
            </a:r>
            <a:r>
              <a:rPr lang="es-ES" dirty="0" err="1"/>
              <a:t>ecosystems</a:t>
            </a:r>
            <a:endParaRPr lang="es-ES" dirty="0"/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need</a:t>
            </a:r>
            <a:r>
              <a:rPr lang="es-ES" dirty="0"/>
              <a:t> to </a:t>
            </a:r>
            <a:r>
              <a:rPr lang="es-ES" dirty="0" err="1"/>
              <a:t>report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indicators</a:t>
            </a:r>
            <a:r>
              <a:rPr lang="es-ES" dirty="0"/>
              <a:t> </a:t>
            </a:r>
            <a:r>
              <a:rPr lang="es-ES" dirty="0" err="1"/>
              <a:t>which</a:t>
            </a:r>
            <a:r>
              <a:rPr lang="es-ES" dirty="0"/>
              <a:t> </a:t>
            </a:r>
            <a:r>
              <a:rPr lang="es-ES" dirty="0" err="1"/>
              <a:t>inform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multidimensionality</a:t>
            </a:r>
            <a:r>
              <a:rPr lang="es-ES" dirty="0"/>
              <a:t> of </a:t>
            </a:r>
            <a:r>
              <a:rPr lang="es-ES" dirty="0" err="1"/>
              <a:t>fisheries</a:t>
            </a:r>
            <a:endParaRPr lang="es-ES" dirty="0"/>
          </a:p>
          <a:p>
            <a:r>
              <a:rPr lang="es-ES" dirty="0"/>
              <a:t>Global </a:t>
            </a:r>
            <a:r>
              <a:rPr lang="es-ES" dirty="0" err="1"/>
              <a:t>approaches</a:t>
            </a:r>
            <a:r>
              <a:rPr lang="es-ES" dirty="0"/>
              <a:t> to </a:t>
            </a:r>
            <a:r>
              <a:rPr lang="es-ES" dirty="0" err="1"/>
              <a:t>indicators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estimate</a:t>
            </a:r>
            <a:r>
              <a:rPr lang="es-ES" dirty="0"/>
              <a:t> </a:t>
            </a:r>
            <a:r>
              <a:rPr lang="es-ES" dirty="0" err="1"/>
              <a:t>opportunity</a:t>
            </a:r>
            <a:r>
              <a:rPr lang="es-ES" dirty="0"/>
              <a:t> miss local </a:t>
            </a:r>
            <a:r>
              <a:rPr lang="es-ES" dirty="0" err="1"/>
              <a:t>dynamics</a:t>
            </a:r>
            <a:endParaRPr lang="es-ES" dirty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83" y="4712662"/>
            <a:ext cx="2830292" cy="21227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14500" t="17556" r="16333" b="4667"/>
          <a:stretch/>
        </p:blipFill>
        <p:spPr>
          <a:xfrm>
            <a:off x="4791257" y="4689761"/>
            <a:ext cx="3316423" cy="20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1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597" y="-122566"/>
            <a:ext cx="7886700" cy="1325563"/>
          </a:xfrm>
        </p:spPr>
        <p:txBody>
          <a:bodyPr>
            <a:noAutofit/>
          </a:bodyPr>
          <a:lstStyle/>
          <a:p>
            <a:r>
              <a:rPr lang="es-ES" sz="2400" b="1" dirty="0" err="1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The</a:t>
            </a:r>
            <a:r>
              <a:rPr lang="es-ES" sz="2400" b="1" dirty="0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 OHI </a:t>
            </a:r>
            <a:r>
              <a:rPr lang="es-ES" sz="2400" b="1" dirty="0" err="1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perspective</a:t>
            </a:r>
            <a:r>
              <a:rPr lang="es-ES" sz="2400" b="1" dirty="0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for</a:t>
            </a:r>
            <a:r>
              <a:rPr lang="es-ES" sz="2400" b="1" dirty="0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Artisanal</a:t>
            </a:r>
            <a:r>
              <a:rPr lang="es-ES" sz="2400" b="1" dirty="0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fishing</a:t>
            </a:r>
            <a:r>
              <a:rPr lang="es-ES" sz="2400" b="1" dirty="0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opportunities</a:t>
            </a:r>
            <a:endParaRPr lang="es-ES" sz="2400" b="1" dirty="0">
              <a:solidFill>
                <a:schemeClr val="bg1"/>
              </a:solidFill>
              <a:latin typeface="gobCL" pitchFamily="50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573066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Ocean</a:t>
            </a:r>
            <a:r>
              <a:rPr lang="es-ES" dirty="0"/>
              <a:t> </a:t>
            </a:r>
            <a:r>
              <a:rPr lang="es-ES" dirty="0" err="1"/>
              <a:t>Health</a:t>
            </a:r>
            <a:r>
              <a:rPr lang="es-ES" dirty="0"/>
              <a:t> </a:t>
            </a:r>
            <a:r>
              <a:rPr lang="es-ES" dirty="0" err="1"/>
              <a:t>Index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index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reports</a:t>
            </a:r>
            <a:r>
              <a:rPr lang="es-ES" dirty="0"/>
              <a:t> </a:t>
            </a:r>
            <a:r>
              <a:rPr lang="es-ES" dirty="0" err="1"/>
              <a:t>ocean</a:t>
            </a:r>
            <a:r>
              <a:rPr lang="es-ES" dirty="0"/>
              <a:t> </a:t>
            </a:r>
            <a:r>
              <a:rPr lang="es-ES" dirty="0" err="1"/>
              <a:t>health</a:t>
            </a:r>
            <a:r>
              <a:rPr lang="es-ES" dirty="0"/>
              <a:t> at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scales</a:t>
            </a:r>
            <a:endParaRPr lang="es-ES" dirty="0"/>
          </a:p>
          <a:p>
            <a:pPr algn="just"/>
            <a:r>
              <a:rPr lang="es-ES" dirty="0" err="1"/>
              <a:t>The</a:t>
            </a:r>
            <a:r>
              <a:rPr lang="es-ES" dirty="0"/>
              <a:t> OHI </a:t>
            </a:r>
            <a:r>
              <a:rPr lang="es-ES" dirty="0" err="1"/>
              <a:t>framework</a:t>
            </a:r>
            <a:r>
              <a:rPr lang="es-ES" dirty="0"/>
              <a:t> bases </a:t>
            </a:r>
            <a:r>
              <a:rPr lang="es-ES" dirty="0" err="1"/>
              <a:t>its</a:t>
            </a:r>
            <a:r>
              <a:rPr lang="es-ES" dirty="0"/>
              <a:t> </a:t>
            </a:r>
            <a:r>
              <a:rPr lang="es-ES" dirty="0" err="1"/>
              <a:t>index</a:t>
            </a:r>
            <a:r>
              <a:rPr lang="es-ES" dirty="0"/>
              <a:t> of </a:t>
            </a:r>
            <a:r>
              <a:rPr lang="es-ES" dirty="0" err="1"/>
              <a:t>artisanal</a:t>
            </a:r>
            <a:r>
              <a:rPr lang="es-ES" dirty="0"/>
              <a:t> </a:t>
            </a:r>
            <a:r>
              <a:rPr lang="es-ES" dirty="0" err="1"/>
              <a:t>fishing</a:t>
            </a:r>
            <a:r>
              <a:rPr lang="es-ES" dirty="0"/>
              <a:t> </a:t>
            </a:r>
            <a:r>
              <a:rPr lang="es-ES" dirty="0" err="1"/>
              <a:t>opportunities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economic</a:t>
            </a:r>
            <a:r>
              <a:rPr lang="es-ES" dirty="0"/>
              <a:t> </a:t>
            </a:r>
            <a:r>
              <a:rPr lang="es-ES" dirty="0" err="1"/>
              <a:t>need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accessing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fishery</a:t>
            </a:r>
            <a:r>
              <a:rPr lang="es-ES" dirty="0"/>
              <a:t> </a:t>
            </a:r>
          </a:p>
          <a:p>
            <a:pPr algn="just"/>
            <a:r>
              <a:rPr lang="es-ES" dirty="0" err="1"/>
              <a:t>What</a:t>
            </a:r>
            <a:r>
              <a:rPr lang="es-ES" dirty="0"/>
              <a:t> </a:t>
            </a:r>
            <a:r>
              <a:rPr lang="en-US" dirty="0"/>
              <a:t>is intended by the idea of ‘opportunity’ is the ability to conduct sustainable artisanal-scale fishing when the need is present, rather than the actual amount of catch or household revenue that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generated</a:t>
            </a:r>
            <a:r>
              <a:rPr lang="es-ES" dirty="0"/>
              <a:t>.</a:t>
            </a:r>
          </a:p>
          <a:p>
            <a:pPr algn="just"/>
            <a:endParaRPr lang="es-ES" dirty="0"/>
          </a:p>
        </p:txBody>
      </p:sp>
      <p:pic>
        <p:nvPicPr>
          <p:cNvPr id="5" name="Picture 2" descr="Ocean Health Index Provides First-Ever Global Benchmark of 171 Coastal  Regions">
            <a:extLst>
              <a:ext uri="{FF2B5EF4-FFF2-40B4-BE49-F238E27FC236}">
                <a16:creationId xmlns:a16="http://schemas.microsoft.com/office/drawing/2014/main" id="{08D955AD-BFEF-E34E-959A-DAD95046A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808" y="5545173"/>
            <a:ext cx="2985854" cy="126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0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Access ≠ </a:t>
            </a:r>
            <a:r>
              <a:rPr lang="es-ES" b="1" dirty="0" err="1"/>
              <a:t>Opportunity</a:t>
            </a:r>
            <a:endParaRPr lang="es-ES" b="1" dirty="0"/>
          </a:p>
          <a:p>
            <a:pPr algn="just"/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argue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a country </a:t>
            </a:r>
            <a:r>
              <a:rPr lang="es-ES" dirty="0" err="1"/>
              <a:t>which</a:t>
            </a:r>
            <a:r>
              <a:rPr lang="es-ES" dirty="0"/>
              <a:t> has </a:t>
            </a:r>
            <a:r>
              <a:rPr lang="es-ES" dirty="0" err="1"/>
              <a:t>its</a:t>
            </a:r>
            <a:r>
              <a:rPr lang="es-ES" dirty="0"/>
              <a:t> </a:t>
            </a:r>
            <a:r>
              <a:rPr lang="es-ES" dirty="0" err="1"/>
              <a:t>access</a:t>
            </a:r>
            <a:r>
              <a:rPr lang="es-ES" dirty="0"/>
              <a:t> </a:t>
            </a:r>
            <a:r>
              <a:rPr lang="es-ES" dirty="0" err="1"/>
              <a:t>system</a:t>
            </a:r>
            <a:r>
              <a:rPr lang="es-ES" dirty="0"/>
              <a:t> open and free,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does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mean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equal</a:t>
            </a:r>
            <a:r>
              <a:rPr lang="es-ES" dirty="0"/>
              <a:t> </a:t>
            </a:r>
            <a:r>
              <a:rPr lang="es-ES" dirty="0" err="1"/>
              <a:t>opportunities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livelihoods</a:t>
            </a:r>
            <a:r>
              <a:rPr lang="es-ES" dirty="0"/>
              <a:t> and </a:t>
            </a:r>
            <a:r>
              <a:rPr lang="es-ES" dirty="0" err="1"/>
              <a:t>wealth</a:t>
            </a:r>
            <a:r>
              <a:rPr lang="es-ES" dirty="0"/>
              <a:t> are </a:t>
            </a:r>
            <a:r>
              <a:rPr lang="es-ES" dirty="0" err="1"/>
              <a:t>equal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actors</a:t>
            </a:r>
            <a:endParaRPr lang="es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9343" y="-226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err="1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Motivation</a:t>
            </a:r>
            <a:r>
              <a:rPr lang="es-ES" sz="2400" b="1" dirty="0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 of </a:t>
            </a:r>
            <a:r>
              <a:rPr lang="es-ES" sz="2400" b="1" dirty="0" err="1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the</a:t>
            </a:r>
            <a:r>
              <a:rPr lang="es-ES" sz="2400" b="1" dirty="0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study</a:t>
            </a:r>
            <a:endParaRPr lang="es-ES" sz="2400" b="1" dirty="0">
              <a:solidFill>
                <a:schemeClr val="bg1"/>
              </a:solidFill>
              <a:latin typeface="gobCL" pitchFamily="50" charset="0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80" y="4372988"/>
            <a:ext cx="3566160" cy="21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6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1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96" y="-19209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4000" b="1" dirty="0" err="1">
                <a:solidFill>
                  <a:schemeClr val="bg1"/>
                </a:solidFill>
              </a:rPr>
              <a:t>The</a:t>
            </a:r>
            <a:r>
              <a:rPr lang="es-ES" sz="4000" b="1" dirty="0">
                <a:solidFill>
                  <a:schemeClr val="bg1"/>
                </a:solidFill>
              </a:rPr>
              <a:t> </a:t>
            </a:r>
            <a:r>
              <a:rPr lang="es-ES" sz="4000" b="1" dirty="0" err="1">
                <a:solidFill>
                  <a:schemeClr val="bg1"/>
                </a:solidFill>
              </a:rPr>
              <a:t>problem</a:t>
            </a:r>
            <a:r>
              <a:rPr lang="es-ES" sz="4000" b="1" dirty="0">
                <a:solidFill>
                  <a:schemeClr val="bg1"/>
                </a:solidFill>
              </a:rPr>
              <a:t> to </a:t>
            </a:r>
            <a:r>
              <a:rPr lang="es-ES" sz="4000" b="1" dirty="0" err="1">
                <a:solidFill>
                  <a:schemeClr val="bg1"/>
                </a:solidFill>
              </a:rPr>
              <a:t>tackle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520825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Chile has a </a:t>
            </a:r>
            <a:r>
              <a:rPr lang="es-ES" dirty="0" err="1"/>
              <a:t>mixed</a:t>
            </a:r>
            <a:r>
              <a:rPr lang="es-ES" dirty="0"/>
              <a:t> </a:t>
            </a:r>
            <a:r>
              <a:rPr lang="es-ES" dirty="0" err="1"/>
              <a:t>system</a:t>
            </a:r>
            <a:r>
              <a:rPr lang="es-ES" dirty="0"/>
              <a:t> of </a:t>
            </a:r>
            <a:r>
              <a:rPr lang="es-ES" dirty="0" err="1"/>
              <a:t>access</a:t>
            </a:r>
            <a:r>
              <a:rPr lang="es-ES" dirty="0"/>
              <a:t> to </a:t>
            </a:r>
            <a:r>
              <a:rPr lang="es-ES" dirty="0" err="1"/>
              <a:t>fisheries</a:t>
            </a:r>
            <a:r>
              <a:rPr lang="es-ES" dirty="0"/>
              <a:t>, </a:t>
            </a:r>
            <a:r>
              <a:rPr lang="es-ES" dirty="0" err="1"/>
              <a:t>combining</a:t>
            </a:r>
            <a:r>
              <a:rPr lang="es-ES" dirty="0"/>
              <a:t> </a:t>
            </a:r>
            <a:r>
              <a:rPr lang="es-ES" dirty="0" err="1"/>
              <a:t>user</a:t>
            </a:r>
            <a:r>
              <a:rPr lang="es-ES" dirty="0"/>
              <a:t> </a:t>
            </a:r>
            <a:r>
              <a:rPr lang="es-ES" dirty="0" err="1"/>
              <a:t>rights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open </a:t>
            </a:r>
            <a:r>
              <a:rPr lang="es-ES" dirty="0" err="1"/>
              <a:t>access</a:t>
            </a:r>
            <a:endParaRPr lang="es-ES" dirty="0"/>
          </a:p>
          <a:p>
            <a:pPr algn="just"/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law</a:t>
            </a:r>
            <a:r>
              <a:rPr lang="es-ES" dirty="0"/>
              <a:t>, </a:t>
            </a:r>
            <a:r>
              <a:rPr lang="es-ES" dirty="0" err="1"/>
              <a:t>artisanal</a:t>
            </a:r>
            <a:r>
              <a:rPr lang="es-ES" dirty="0"/>
              <a:t> </a:t>
            </a:r>
            <a:r>
              <a:rPr lang="es-ES" dirty="0" err="1"/>
              <a:t>fisheries</a:t>
            </a:r>
            <a:r>
              <a:rPr lang="es-ES" dirty="0"/>
              <a:t> in Chile </a:t>
            </a:r>
            <a:r>
              <a:rPr lang="es-ES" dirty="0" err="1"/>
              <a:t>comprise</a:t>
            </a:r>
            <a:r>
              <a:rPr lang="es-ES" dirty="0"/>
              <a:t> </a:t>
            </a:r>
            <a:r>
              <a:rPr lang="es-ES" dirty="0" err="1"/>
              <a:t>boats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up to 18 </a:t>
            </a:r>
            <a:r>
              <a:rPr lang="es-ES" dirty="0" err="1"/>
              <a:t>meters</a:t>
            </a:r>
            <a:r>
              <a:rPr lang="es-ES" dirty="0"/>
              <a:t> of </a:t>
            </a:r>
            <a:r>
              <a:rPr lang="es-ES" dirty="0" err="1"/>
              <a:t>length</a:t>
            </a:r>
            <a:r>
              <a:rPr lang="es-ES" dirty="0"/>
              <a:t>.</a:t>
            </a:r>
          </a:p>
          <a:p>
            <a:pPr algn="just"/>
            <a:r>
              <a:rPr lang="es-ES" dirty="0" err="1"/>
              <a:t>Using</a:t>
            </a:r>
            <a:r>
              <a:rPr lang="es-ES" dirty="0"/>
              <a:t> Chile as a case </a:t>
            </a:r>
            <a:r>
              <a:rPr lang="es-ES" dirty="0" err="1"/>
              <a:t>study</a:t>
            </a:r>
            <a:r>
              <a:rPr lang="es-ES" dirty="0"/>
              <a:t>,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develop</a:t>
            </a:r>
            <a:r>
              <a:rPr lang="es-ES" dirty="0"/>
              <a:t> a new </a:t>
            </a:r>
            <a:r>
              <a:rPr lang="es-ES" dirty="0" err="1"/>
              <a:t>perspective</a:t>
            </a:r>
            <a:r>
              <a:rPr lang="es-ES" dirty="0"/>
              <a:t> to </a:t>
            </a:r>
            <a:r>
              <a:rPr lang="es-ES" dirty="0" err="1"/>
              <a:t>report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opportunities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artisanal</a:t>
            </a:r>
            <a:r>
              <a:rPr lang="es-ES" dirty="0"/>
              <a:t> </a:t>
            </a:r>
            <a:r>
              <a:rPr lang="es-ES" dirty="0" err="1"/>
              <a:t>fishing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74" y="4235540"/>
            <a:ext cx="3838575" cy="233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8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A24EB11-DF29-4E5C-BC1E-8708E72FBE7C}"/>
              </a:ext>
            </a:extLst>
          </p:cNvPr>
          <p:cNvSpPr txBox="1"/>
          <p:nvPr/>
        </p:nvSpPr>
        <p:spPr>
          <a:xfrm>
            <a:off x="2573778" y="1582417"/>
            <a:ext cx="4102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4562F7"/>
                </a:solidFill>
                <a:latin typeface="Futura Md BT" panose="020B0602020204020303" pitchFamily="34" charset="0"/>
              </a:rPr>
              <a:t>OCEAN HEALTH INDEX</a:t>
            </a:r>
            <a:endParaRPr lang="es-CL" sz="2800" b="1" dirty="0">
              <a:solidFill>
                <a:srgbClr val="4562F7"/>
              </a:solidFill>
              <a:latin typeface="Futura Md BT" panose="020B0602020204020303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8A45EB6-8560-462F-AAEB-6D030B6C450D}"/>
              </a:ext>
            </a:extLst>
          </p:cNvPr>
          <p:cNvSpPr/>
          <p:nvPr/>
        </p:nvSpPr>
        <p:spPr>
          <a:xfrm>
            <a:off x="1238705" y="2352525"/>
            <a:ext cx="6659423" cy="3864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E9C2D3-CFEF-4CD3-BFCF-623DD82FC7D4}"/>
              </a:ext>
            </a:extLst>
          </p:cNvPr>
          <p:cNvSpPr txBox="1"/>
          <p:nvPr/>
        </p:nvSpPr>
        <p:spPr>
          <a:xfrm>
            <a:off x="4737084" y="2352525"/>
            <a:ext cx="29270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i="1" dirty="0" err="1">
                <a:solidFill>
                  <a:srgbClr val="4562F7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x</a:t>
            </a:r>
            <a:r>
              <a:rPr lang="es-MX" sz="2000" b="1" i="1" baseline="-25000" dirty="0" err="1">
                <a:solidFill>
                  <a:srgbClr val="4562F7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ao</a:t>
            </a:r>
            <a:r>
              <a:rPr lang="es-MX" sz="2000" b="1" i="1" dirty="0">
                <a:solidFill>
                  <a:srgbClr val="4562F7"/>
                </a:solidFill>
                <a:latin typeface="Lucida Bright" panose="02040602050505020304" pitchFamily="18" charset="0"/>
              </a:rPr>
              <a:t> </a:t>
            </a:r>
            <a:r>
              <a:rPr lang="es-MX" sz="1600" b="1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:</a:t>
            </a:r>
            <a:r>
              <a:rPr lang="es-MX" sz="1600" b="1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600" dirty="0">
                <a:latin typeface="+mj-lt"/>
              </a:rPr>
              <a:t> Artisanal fishing opportunities</a:t>
            </a:r>
          </a:p>
          <a:p>
            <a:endParaRPr lang="en-US" sz="1000" dirty="0">
              <a:latin typeface="+mj-lt"/>
            </a:endParaRPr>
          </a:p>
          <a:p>
            <a:r>
              <a:rPr lang="en-US" sz="2000" b="1" i="1" dirty="0">
                <a:solidFill>
                  <a:srgbClr val="4562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="1" i="1" baseline="-25000" dirty="0">
                <a:solidFill>
                  <a:srgbClr val="4562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1" i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j-lt"/>
                <a:sym typeface="Wingdings" panose="05000000000000000000" pitchFamily="2" charset="2"/>
              </a:rPr>
              <a:t>:  Unmet demand</a:t>
            </a:r>
            <a:endParaRPr lang="en-US" sz="1600" dirty="0">
              <a:latin typeface="+mj-lt"/>
            </a:endParaRPr>
          </a:p>
          <a:p>
            <a:endParaRPr lang="en-US" sz="1000" b="1" dirty="0">
              <a:latin typeface="+mj-lt"/>
            </a:endParaRPr>
          </a:p>
          <a:p>
            <a:r>
              <a:rPr lang="en-US" sz="2000" b="1" i="1" dirty="0">
                <a:solidFill>
                  <a:srgbClr val="4562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sz="2000" b="1" i="1" baseline="-25000" dirty="0" err="1">
                <a:solidFill>
                  <a:srgbClr val="4562F7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ao</a:t>
            </a:r>
            <a:r>
              <a:rPr lang="en-US" sz="2000" b="1" dirty="0">
                <a:solidFill>
                  <a:srgbClr val="4562F7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4562F7"/>
                </a:solidFill>
                <a:latin typeface="+mj-lt"/>
              </a:rPr>
              <a:t> </a:t>
            </a:r>
            <a:r>
              <a:rPr lang="en-US" sz="1600" dirty="0">
                <a:latin typeface="+mj-lt"/>
                <a:sym typeface="Wingdings" panose="05000000000000000000" pitchFamily="2" charset="2"/>
              </a:rPr>
              <a:t>: Fishing gear sustainability</a:t>
            </a:r>
          </a:p>
          <a:p>
            <a:endParaRPr lang="en-US" sz="1000" dirty="0">
              <a:latin typeface="+mj-lt"/>
              <a:sym typeface="Wingdings" panose="05000000000000000000" pitchFamily="2" charset="2"/>
            </a:endParaRPr>
          </a:p>
          <a:p>
            <a:r>
              <a:rPr lang="en-US" sz="2000" b="1" i="1" dirty="0" err="1">
                <a:solidFill>
                  <a:srgbClr val="4562F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PPPpcGDP</a:t>
            </a:r>
            <a:r>
              <a:rPr lang="en-US" sz="2000" b="1" i="1" dirty="0">
                <a:solidFill>
                  <a:srgbClr val="4562F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>
                <a:solidFill>
                  <a:schemeClr val="accent2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1600" b="1" dirty="0">
                <a:latin typeface="+mj-lt"/>
                <a:sym typeface="Wingdings" panose="05000000000000000000" pitchFamily="2" charset="2"/>
              </a:rPr>
              <a:t>:   </a:t>
            </a:r>
            <a:r>
              <a:rPr lang="en-US" sz="1600" dirty="0">
                <a:latin typeface="+mj-lt"/>
                <a:sym typeface="Wingdings" panose="05000000000000000000" pitchFamily="2" charset="2"/>
              </a:rPr>
              <a:t> GDP adjusted to Power purchasing parity</a:t>
            </a:r>
            <a:endParaRPr lang="en-US" sz="1000" b="1" dirty="0">
              <a:latin typeface="+mj-lt"/>
              <a:sym typeface="Wingdings" panose="05000000000000000000" pitchFamily="2" charset="2"/>
            </a:endParaRPr>
          </a:p>
          <a:p>
            <a:r>
              <a:rPr lang="en-US" sz="2000" b="1" i="1" dirty="0">
                <a:solidFill>
                  <a:srgbClr val="4562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MX" sz="2000" b="1" i="1" baseline="-25000" dirty="0" err="1">
                <a:solidFill>
                  <a:srgbClr val="4562F7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ao</a:t>
            </a:r>
            <a:r>
              <a:rPr lang="en-US" sz="1600" b="1" i="1" dirty="0">
                <a:solidFill>
                  <a:srgbClr val="4562F7"/>
                </a:solidFill>
                <a:latin typeface="+mj-lt"/>
                <a:sym typeface="Wingdings" panose="05000000000000000000" pitchFamily="2" charset="2"/>
              </a:rPr>
              <a:t>  </a:t>
            </a:r>
            <a:r>
              <a:rPr lang="en-US" sz="1600" b="1" dirty="0">
                <a:latin typeface="+mj-lt"/>
                <a:sym typeface="Wingdings" panose="05000000000000000000" pitchFamily="2" charset="2"/>
              </a:rPr>
              <a:t>:  </a:t>
            </a:r>
            <a:r>
              <a:rPr lang="en-US" sz="1600" dirty="0">
                <a:latin typeface="+mj-lt"/>
                <a:sym typeface="Wingdings" panose="05000000000000000000" pitchFamily="2" charset="2"/>
              </a:rPr>
              <a:t> Access to artisanal fishing. 	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D05B43-5BC8-4C12-9DFF-51C775195241}"/>
              </a:ext>
            </a:extLst>
          </p:cNvPr>
          <p:cNvCxnSpPr>
            <a:cxnSpLocks/>
          </p:cNvCxnSpPr>
          <p:nvPr/>
        </p:nvCxnSpPr>
        <p:spPr>
          <a:xfrm>
            <a:off x="4568417" y="2864340"/>
            <a:ext cx="0" cy="281651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8228684A-DF26-4829-8441-15F6B331C2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34077" b="-16786"/>
          <a:stretch/>
        </p:blipFill>
        <p:spPr>
          <a:xfrm>
            <a:off x="1697484" y="3449475"/>
            <a:ext cx="2072524" cy="67276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FEE0EBE-2A2C-4E4A-868F-7275BC1B34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21593" b="-5595"/>
          <a:stretch/>
        </p:blipFill>
        <p:spPr>
          <a:xfrm>
            <a:off x="1380378" y="4497924"/>
            <a:ext cx="3046952" cy="607926"/>
          </a:xfrm>
          <a:prstGeom prst="rect">
            <a:avLst/>
          </a:prstGeom>
        </p:spPr>
      </p:pic>
      <p:sp>
        <p:nvSpPr>
          <p:cNvPr id="11" name="CuadroTexto 13">
            <a:extLst>
              <a:ext uri="{FF2B5EF4-FFF2-40B4-BE49-F238E27FC236}">
                <a16:creationId xmlns:a16="http://schemas.microsoft.com/office/drawing/2014/main" id="{104189BE-FE34-4F1C-97EA-CE82523D26AC}"/>
              </a:ext>
            </a:extLst>
          </p:cNvPr>
          <p:cNvSpPr txBox="1"/>
          <p:nvPr/>
        </p:nvSpPr>
        <p:spPr>
          <a:xfrm>
            <a:off x="1331641" y="116632"/>
            <a:ext cx="5477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gobCL" pitchFamily="50" charset="0"/>
              </a:rPr>
              <a:t>Artisanal</a:t>
            </a:r>
            <a:r>
              <a:rPr lang="es-MX" sz="2400" b="1" dirty="0">
                <a:solidFill>
                  <a:schemeClr val="bg1"/>
                </a:solidFill>
                <a:latin typeface="gobCL" pitchFamily="50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gobCL" pitchFamily="50" charset="0"/>
              </a:rPr>
              <a:t>fishing</a:t>
            </a:r>
            <a:r>
              <a:rPr lang="es-MX" sz="2400" b="1" dirty="0">
                <a:solidFill>
                  <a:schemeClr val="bg1"/>
                </a:solidFill>
                <a:latin typeface="gobCL" pitchFamily="50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gobCL" pitchFamily="50" charset="0"/>
              </a:rPr>
              <a:t>opportunities</a:t>
            </a:r>
            <a:endParaRPr lang="es-CL" sz="2400" b="1" dirty="0">
              <a:solidFill>
                <a:schemeClr val="bg1"/>
              </a:solidFill>
              <a:latin typeface="gobCL" pitchFamily="50" charset="0"/>
            </a:endParaRPr>
          </a:p>
        </p:txBody>
      </p:sp>
      <p:pic>
        <p:nvPicPr>
          <p:cNvPr id="12" name="Gráfico 12">
            <a:extLst>
              <a:ext uri="{FF2B5EF4-FFF2-40B4-BE49-F238E27FC236}">
                <a16:creationId xmlns:a16="http://schemas.microsoft.com/office/drawing/2014/main" id="{0E3C83F8-31DE-46E5-8901-2424499058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0" y="0"/>
            <a:ext cx="789107" cy="1052142"/>
          </a:xfrm>
          <a:prstGeom prst="rect">
            <a:avLst/>
          </a:prstGeom>
        </p:spPr>
      </p:pic>
      <p:pic>
        <p:nvPicPr>
          <p:cNvPr id="13" name="Gráfico 3">
            <a:extLst>
              <a:ext uri="{FF2B5EF4-FFF2-40B4-BE49-F238E27FC236}">
                <a16:creationId xmlns:a16="http://schemas.microsoft.com/office/drawing/2014/main" id="{D2162E5D-6826-41BD-A345-67BB574A071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1548955"/>
            <a:ext cx="506202" cy="674936"/>
          </a:xfrm>
          <a:prstGeom prst="rect">
            <a:avLst/>
          </a:prstGeom>
        </p:spPr>
      </p:pic>
      <p:pic>
        <p:nvPicPr>
          <p:cNvPr id="14" name="Picture 2" descr="Ocean Health Index Provides First-Ever Global Benchmark of 171 Coastal  Regions">
            <a:extLst>
              <a:ext uri="{FF2B5EF4-FFF2-40B4-BE49-F238E27FC236}">
                <a16:creationId xmlns:a16="http://schemas.microsoft.com/office/drawing/2014/main" id="{39695E56-0BF6-7346-B91A-859CE0293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57" y="1190897"/>
            <a:ext cx="1866900" cy="7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1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-24497" y="42897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err="1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Our</a:t>
            </a:r>
            <a:r>
              <a:rPr lang="es-ES" sz="2400" b="1" dirty="0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perspective</a:t>
            </a:r>
            <a:r>
              <a:rPr lang="es-ES" sz="2400" b="1" dirty="0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for</a:t>
            </a:r>
            <a:r>
              <a:rPr lang="es-ES" sz="2400" b="1" dirty="0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measuring</a:t>
            </a:r>
            <a:r>
              <a:rPr lang="es-ES" sz="2400" b="1" dirty="0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Artisanal</a:t>
            </a:r>
            <a:r>
              <a:rPr lang="es-ES" sz="2400" b="1" dirty="0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fishing</a:t>
            </a:r>
            <a:r>
              <a:rPr lang="es-ES" sz="2400" b="1" dirty="0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opportunities</a:t>
            </a:r>
            <a:endParaRPr lang="es-ES" sz="2400" b="1" dirty="0">
              <a:solidFill>
                <a:schemeClr val="bg1"/>
              </a:solidFill>
              <a:latin typeface="gobCL" pitchFamily="50" charset="0"/>
              <a:ea typeface="+mn-ea"/>
              <a:cs typeface="+mn-cs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 err="1"/>
              <a:t>Instead</a:t>
            </a:r>
            <a:r>
              <a:rPr lang="es-ES" dirty="0"/>
              <a:t>, </a:t>
            </a:r>
            <a:r>
              <a:rPr lang="es-ES" dirty="0" err="1"/>
              <a:t>we</a:t>
            </a:r>
            <a:r>
              <a:rPr lang="es-ES" dirty="0"/>
              <a:t> base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index</a:t>
            </a:r>
            <a:r>
              <a:rPr lang="es-ES" dirty="0"/>
              <a:t> of </a:t>
            </a:r>
            <a:r>
              <a:rPr lang="es-ES" dirty="0" err="1"/>
              <a:t>artisanal</a:t>
            </a:r>
            <a:r>
              <a:rPr lang="es-ES" dirty="0"/>
              <a:t> </a:t>
            </a:r>
            <a:r>
              <a:rPr lang="es-ES" dirty="0" err="1"/>
              <a:t>fishing</a:t>
            </a:r>
            <a:r>
              <a:rPr lang="es-ES" dirty="0"/>
              <a:t> </a:t>
            </a:r>
            <a:r>
              <a:rPr lang="es-ES" dirty="0" err="1"/>
              <a:t>opportunities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actual </a:t>
            </a:r>
            <a:r>
              <a:rPr lang="es-ES" dirty="0" err="1"/>
              <a:t>distribution</a:t>
            </a:r>
            <a:r>
              <a:rPr lang="es-ES" dirty="0"/>
              <a:t> of </a:t>
            </a:r>
            <a:r>
              <a:rPr lang="es-ES" dirty="0" err="1"/>
              <a:t>revenue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fishermen</a:t>
            </a:r>
            <a:endParaRPr lang="es-ES" dirty="0"/>
          </a:p>
          <a:p>
            <a:pPr algn="just"/>
            <a:r>
              <a:rPr lang="es-ES" dirty="0" err="1"/>
              <a:t>What</a:t>
            </a:r>
            <a:r>
              <a:rPr lang="es-ES" dirty="0"/>
              <a:t> </a:t>
            </a:r>
            <a:r>
              <a:rPr lang="en-US" dirty="0"/>
              <a:t>is intended by the idea of ‘opportunity’ is the ability to conduct sustainable artisanal-scale fishing when the demand for entering the system and the equal provision of revenue are present and satisfied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492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-24497" y="42897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err="1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The</a:t>
            </a:r>
            <a:r>
              <a:rPr lang="es-ES" sz="2400" b="1" dirty="0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 variables to </a:t>
            </a:r>
            <a:r>
              <a:rPr lang="es-ES" sz="2400" b="1" dirty="0" err="1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include</a:t>
            </a:r>
            <a:r>
              <a:rPr lang="es-ES" sz="2400" b="1" dirty="0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 in </a:t>
            </a:r>
            <a:r>
              <a:rPr lang="es-ES" sz="2400" b="1" dirty="0" err="1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the</a:t>
            </a:r>
            <a:r>
              <a:rPr lang="es-ES" sz="2400" b="1" dirty="0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gobCL" pitchFamily="50" charset="0"/>
                <a:ea typeface="+mn-ea"/>
                <a:cs typeface="+mn-cs"/>
              </a:rPr>
              <a:t>index</a:t>
            </a:r>
            <a:endParaRPr lang="es-ES" sz="2400" b="1" dirty="0">
              <a:solidFill>
                <a:schemeClr val="bg1"/>
              </a:solidFill>
              <a:latin typeface="gobCL" pitchFamily="50" charset="0"/>
              <a:ea typeface="+mn-ea"/>
              <a:cs typeface="+mn-cs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/>
              <a:t>Registro Pesquero Artesanal (RPA): </a:t>
            </a:r>
            <a:r>
              <a:rPr lang="es-ES" dirty="0" err="1"/>
              <a:t>from</a:t>
            </a:r>
            <a:r>
              <a:rPr lang="es-ES" dirty="0"/>
              <a:t> SERNAPESCA Chile,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obtained</a:t>
            </a:r>
            <a:r>
              <a:rPr lang="es-ES" dirty="0"/>
              <a:t> a data base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unique</a:t>
            </a:r>
            <a:r>
              <a:rPr lang="es-ES" dirty="0"/>
              <a:t> </a:t>
            </a:r>
            <a:r>
              <a:rPr lang="es-ES" dirty="0" err="1"/>
              <a:t>ID’s</a:t>
            </a:r>
            <a:r>
              <a:rPr lang="es-ES" dirty="0"/>
              <a:t> of </a:t>
            </a:r>
            <a:r>
              <a:rPr lang="es-ES" dirty="0" err="1"/>
              <a:t>fishermen</a:t>
            </a:r>
            <a:endParaRPr lang="es-ES" dirty="0"/>
          </a:p>
          <a:p>
            <a:pPr algn="just"/>
            <a:r>
              <a:rPr lang="es-ES" dirty="0" err="1"/>
              <a:t>Landings</a:t>
            </a:r>
            <a:r>
              <a:rPr lang="es-ES" dirty="0"/>
              <a:t> and </a:t>
            </a:r>
            <a:r>
              <a:rPr lang="es-ES" dirty="0" err="1"/>
              <a:t>Prices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species</a:t>
            </a:r>
            <a:r>
              <a:rPr lang="es-ES" dirty="0"/>
              <a:t> to  </a:t>
            </a:r>
          </a:p>
          <a:p>
            <a:pPr algn="just"/>
            <a:r>
              <a:rPr lang="es-ES" dirty="0" err="1"/>
              <a:t>Type</a:t>
            </a:r>
            <a:r>
              <a:rPr lang="es-ES" dirty="0"/>
              <a:t> of </a:t>
            </a:r>
            <a:r>
              <a:rPr lang="es-ES" dirty="0" err="1"/>
              <a:t>gear</a:t>
            </a:r>
            <a:r>
              <a:rPr lang="es-ES" dirty="0"/>
              <a:t> </a:t>
            </a:r>
            <a:r>
              <a:rPr lang="es-ES" dirty="0" err="1"/>
              <a:t>used</a:t>
            </a:r>
            <a:r>
              <a:rPr lang="es-ES" dirty="0"/>
              <a:t> and </a:t>
            </a:r>
            <a:r>
              <a:rPr lang="es-ES" dirty="0" err="1"/>
              <a:t>apply</a:t>
            </a:r>
            <a:r>
              <a:rPr lang="es-ES" dirty="0"/>
              <a:t> </a:t>
            </a:r>
            <a:r>
              <a:rPr lang="es-ES" dirty="0" err="1"/>
              <a:t>coefficient</a:t>
            </a:r>
            <a:r>
              <a:rPr lang="es-ES" dirty="0"/>
              <a:t> of </a:t>
            </a:r>
            <a:r>
              <a:rPr lang="es-ES" dirty="0" err="1"/>
              <a:t>sustainability</a:t>
            </a:r>
            <a:endParaRPr lang="es-ES" dirty="0"/>
          </a:p>
          <a:p>
            <a:pPr algn="just"/>
            <a:r>
              <a:rPr lang="es-ES" dirty="0" err="1"/>
              <a:t>Period</a:t>
            </a:r>
            <a:r>
              <a:rPr lang="es-ES" dirty="0"/>
              <a:t> of </a:t>
            </a:r>
            <a:r>
              <a:rPr lang="es-ES" dirty="0" err="1"/>
              <a:t>study</a:t>
            </a:r>
            <a:r>
              <a:rPr lang="es-ES" dirty="0"/>
              <a:t> 2017-2021</a:t>
            </a:r>
          </a:p>
        </p:txBody>
      </p:sp>
    </p:spTree>
    <p:extLst>
      <p:ext uri="{BB962C8B-B14F-4D97-AF65-F5344CB8AC3E}">
        <p14:creationId xmlns:p14="http://schemas.microsoft.com/office/powerpoint/2010/main" val="174321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13">
            <a:extLst>
              <a:ext uri="{FF2B5EF4-FFF2-40B4-BE49-F238E27FC236}">
                <a16:creationId xmlns:a16="http://schemas.microsoft.com/office/drawing/2014/main" id="{104189BE-FE34-4F1C-97EA-CE82523D26AC}"/>
              </a:ext>
            </a:extLst>
          </p:cNvPr>
          <p:cNvSpPr txBox="1"/>
          <p:nvPr/>
        </p:nvSpPr>
        <p:spPr>
          <a:xfrm>
            <a:off x="1331639" y="-11782"/>
            <a:ext cx="7128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gobCL" pitchFamily="50" charset="0"/>
              </a:rPr>
              <a:t>Artisanal</a:t>
            </a:r>
            <a:r>
              <a:rPr lang="es-MX" sz="2400" b="1" dirty="0">
                <a:solidFill>
                  <a:schemeClr val="bg1"/>
                </a:solidFill>
                <a:latin typeface="gobCL" pitchFamily="50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gobCL" pitchFamily="50" charset="0"/>
              </a:rPr>
              <a:t>fishing</a:t>
            </a:r>
            <a:r>
              <a:rPr lang="es-MX" sz="2400" b="1" dirty="0">
                <a:solidFill>
                  <a:schemeClr val="bg1"/>
                </a:solidFill>
                <a:latin typeface="gobCL" pitchFamily="50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gobCL" pitchFamily="50" charset="0"/>
              </a:rPr>
              <a:t>opportunities</a:t>
            </a:r>
            <a:r>
              <a:rPr lang="es-MX" sz="2400" b="1" dirty="0">
                <a:solidFill>
                  <a:schemeClr val="bg1"/>
                </a:solidFill>
                <a:latin typeface="gobCL" pitchFamily="50" charset="0"/>
              </a:rPr>
              <a:t>:</a:t>
            </a:r>
          </a:p>
          <a:p>
            <a:r>
              <a:rPr lang="es-MX" sz="2400" b="1" dirty="0" err="1">
                <a:solidFill>
                  <a:schemeClr val="bg1"/>
                </a:solidFill>
                <a:latin typeface="gobCL" pitchFamily="50" charset="0"/>
              </a:rPr>
              <a:t>Alternative</a:t>
            </a:r>
            <a:r>
              <a:rPr lang="es-MX" sz="2400" b="1" dirty="0">
                <a:solidFill>
                  <a:schemeClr val="bg1"/>
                </a:solidFill>
                <a:latin typeface="gobCL" pitchFamily="50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gobCL" pitchFamily="50" charset="0"/>
              </a:rPr>
              <a:t>methodology</a:t>
            </a:r>
            <a:endParaRPr lang="es-CL" sz="2400" b="1" dirty="0">
              <a:solidFill>
                <a:schemeClr val="bg1"/>
              </a:solidFill>
              <a:latin typeface="gobCL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38A45EB6-8560-462F-AAEB-6D030B6C450D}"/>
                  </a:ext>
                </a:extLst>
              </p:cNvPr>
              <p:cNvSpPr/>
              <p:nvPr/>
            </p:nvSpPr>
            <p:spPr>
              <a:xfrm>
                <a:off x="971600" y="2262109"/>
                <a:ext cx="7019463" cy="3864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𝑋𝑎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38A45EB6-8560-462F-AAEB-6D030B6C4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262109"/>
                <a:ext cx="7019463" cy="3864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7EE9C2D3-CFEF-4CD3-BFCF-623DD82FC7D4}"/>
              </a:ext>
            </a:extLst>
          </p:cNvPr>
          <p:cNvSpPr txBox="1"/>
          <p:nvPr/>
        </p:nvSpPr>
        <p:spPr>
          <a:xfrm>
            <a:off x="5124069" y="3515456"/>
            <a:ext cx="29270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i="1" dirty="0" err="1">
                <a:solidFill>
                  <a:srgbClr val="4562F7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x</a:t>
            </a:r>
            <a:r>
              <a:rPr lang="es-MX" sz="2000" b="1" i="1" baseline="-25000" dirty="0" err="1">
                <a:solidFill>
                  <a:srgbClr val="4562F7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ao</a:t>
            </a:r>
            <a:r>
              <a:rPr lang="es-MX" sz="2000" b="1" i="1" dirty="0">
                <a:solidFill>
                  <a:srgbClr val="4562F7"/>
                </a:solidFill>
                <a:latin typeface="Lucida Bright" panose="02040602050505020304" pitchFamily="18" charset="0"/>
              </a:rPr>
              <a:t> </a:t>
            </a:r>
            <a:r>
              <a:rPr lang="es-MX" sz="1600" b="1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:</a:t>
            </a:r>
            <a:r>
              <a:rPr lang="es-MX" sz="1600" b="1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/>
              <a:t>Opportunities</a:t>
            </a:r>
          </a:p>
          <a:p>
            <a:endParaRPr lang="en-US" sz="1600" dirty="0">
              <a:latin typeface="+mj-lt"/>
            </a:endParaRPr>
          </a:p>
          <a:p>
            <a:r>
              <a:rPr lang="en-US" sz="2000" b="1" i="1" dirty="0">
                <a:solidFill>
                  <a:srgbClr val="4562F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sz="2000" b="1" i="1" baseline="-25000" dirty="0">
                <a:solidFill>
                  <a:srgbClr val="4562F7"/>
                </a:solidFill>
                <a:latin typeface="Lucida Bright" panose="020406020505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</a:t>
            </a:r>
            <a:r>
              <a:rPr lang="en-US" sz="1600" b="1" i="1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en-US" sz="1600" b="1" dirty="0">
                <a:sym typeface="Wingdings" panose="05000000000000000000" pitchFamily="2" charset="2"/>
              </a:rPr>
              <a:t>:   </a:t>
            </a:r>
            <a:r>
              <a:rPr lang="en-US" sz="1600" dirty="0">
                <a:sym typeface="Wingdings" panose="05000000000000000000" pitchFamily="2" charset="2"/>
              </a:rPr>
              <a:t> Rate of new fishermen per unit of measurement</a:t>
            </a:r>
          </a:p>
          <a:p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2000" b="1" i="1" dirty="0">
                <a:solidFill>
                  <a:srgbClr val="4562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MX" sz="2000" b="1" i="1" baseline="-25000" dirty="0">
                <a:solidFill>
                  <a:srgbClr val="4562F7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i="1" dirty="0">
                <a:solidFill>
                  <a:srgbClr val="4562F7"/>
                </a:solidFill>
                <a:sym typeface="Wingdings" panose="05000000000000000000" pitchFamily="2" charset="2"/>
              </a:rPr>
              <a:t>  </a:t>
            </a:r>
            <a:r>
              <a:rPr lang="en-US" sz="1600" b="1" dirty="0">
                <a:sym typeface="Wingdings" panose="05000000000000000000" pitchFamily="2" charset="2"/>
              </a:rPr>
              <a:t>:  </a:t>
            </a:r>
            <a:r>
              <a:rPr lang="en-US" sz="1600" dirty="0">
                <a:sym typeface="Wingdings" panose="05000000000000000000" pitchFamily="2" charset="2"/>
              </a:rPr>
              <a:t> Gini coefficient from landing’s revenue.</a:t>
            </a:r>
          </a:p>
          <a:p>
            <a:endParaRPr lang="en-US" sz="1000" dirty="0">
              <a:latin typeface="+mj-lt"/>
            </a:endParaRPr>
          </a:p>
          <a:p>
            <a:endParaRPr lang="en-US" sz="1000" b="1" dirty="0">
              <a:latin typeface="+mj-lt"/>
            </a:endParaRPr>
          </a:p>
          <a:p>
            <a:r>
              <a:rPr lang="en-US" sz="2000" b="1" i="1" dirty="0">
                <a:solidFill>
                  <a:srgbClr val="4562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sz="2000" b="1" i="1" baseline="-25000" dirty="0" err="1">
                <a:solidFill>
                  <a:srgbClr val="4562F7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ao</a:t>
            </a:r>
            <a:r>
              <a:rPr lang="en-US" sz="2000" b="1" dirty="0">
                <a:solidFill>
                  <a:srgbClr val="4562F7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4562F7"/>
                </a:solidFill>
                <a:latin typeface="+mj-lt"/>
              </a:rPr>
              <a:t> </a:t>
            </a:r>
            <a:r>
              <a:rPr lang="en-US" sz="1600" dirty="0">
                <a:latin typeface="+mj-lt"/>
                <a:sym typeface="Wingdings" panose="05000000000000000000" pitchFamily="2" charset="2"/>
              </a:rPr>
              <a:t>: </a:t>
            </a:r>
            <a:r>
              <a:rPr lang="en-US" sz="1600" dirty="0">
                <a:sym typeface="Wingdings" panose="05000000000000000000" pitchFamily="2" charset="2"/>
              </a:rPr>
              <a:t>Fishing gear sustainability</a:t>
            </a:r>
          </a:p>
          <a:p>
            <a:r>
              <a:rPr lang="en-US" sz="1600" dirty="0">
                <a:latin typeface="+mj-lt"/>
                <a:sym typeface="Wingdings" panose="05000000000000000000" pitchFamily="2" charset="2"/>
              </a:rPr>
              <a:t>.</a:t>
            </a:r>
          </a:p>
          <a:p>
            <a:endParaRPr lang="en-US" sz="1000" dirty="0">
              <a:latin typeface="+mj-lt"/>
              <a:sym typeface="Wingdings" panose="05000000000000000000" pitchFamily="2" charset="2"/>
            </a:endParaRPr>
          </a:p>
          <a:p>
            <a:endParaRPr lang="en-US" sz="1000" b="1" dirty="0">
              <a:latin typeface="+mj-lt"/>
              <a:sym typeface="Wingdings" panose="05000000000000000000" pitchFamily="2" charset="2"/>
            </a:endParaRPr>
          </a:p>
          <a:p>
            <a:r>
              <a:rPr lang="en-US" sz="1600" dirty="0">
                <a:latin typeface="+mj-lt"/>
                <a:sym typeface="Wingdings" panose="05000000000000000000" pitchFamily="2" charset="2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ítulo 1"/>
              <p:cNvSpPr txBox="1">
                <a:spLocks/>
              </p:cNvSpPr>
              <p:nvPr/>
            </p:nvSpPr>
            <p:spPr>
              <a:xfrm>
                <a:off x="149186" y="2262109"/>
                <a:ext cx="7496939" cy="1759983"/>
              </a:xfrm>
              <a:prstGeom prst="rect">
                <a:avLst/>
              </a:prstGeom>
            </p:spPr>
            <p:txBody>
              <a:bodyPr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s-E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𝑎𝑜</m:t>
                    </m:r>
                    <m:r>
                      <a:rPr lang="es-E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ES" dirty="0"/>
                          <m:t>(</m:t>
                        </m:r>
                        <m:r>
                          <m:rPr>
                            <m:nor/>
                          </m:rPr>
                          <a:rPr lang="es-ES" dirty="0"/>
                          <m:t>Ai</m:t>
                        </m:r>
                        <m:r>
                          <m:rPr>
                            <m:nor/>
                          </m:rPr>
                          <a:rPr lang="es-ES" dirty="0"/>
                          <m:t>/</m:t>
                        </m:r>
                        <m:r>
                          <m:rPr>
                            <m:nor/>
                          </m:rPr>
                          <a:rPr lang="es-ES" dirty="0"/>
                          <m:t>At</m:t>
                        </m:r>
                        <m:r>
                          <m:rPr>
                            <m:nor/>
                          </m:rPr>
                          <a:rPr lang="es-ES" dirty="0"/>
                          <m:t>) + (1</m:t>
                        </m:r>
                        <m:r>
                          <m:rPr>
                            <m:nor/>
                          </m:rPr>
                          <a:rPr lang="es-CL" b="0" i="0" dirty="0" smtClean="0"/>
                          <m:t>-</m:t>
                        </m:r>
                        <m:r>
                          <m:rPr>
                            <m:nor/>
                          </m:rPr>
                          <a:rPr lang="es-ES" dirty="0"/>
                          <m:t>Gi</m:t>
                        </m:r>
                        <m:r>
                          <m:rPr>
                            <m:nor/>
                          </m:rPr>
                          <a:rPr lang="es-ES" dirty="0"/>
                          <m:t>) + </m:t>
                        </m:r>
                        <m:r>
                          <m:rPr>
                            <m:nor/>
                          </m:rPr>
                          <a:rPr lang="es-ES" i="1" dirty="0"/>
                          <m:t>S</m:t>
                        </m:r>
                        <m:r>
                          <m:rPr>
                            <m:nor/>
                          </m:rPr>
                          <a:rPr lang="es-ES" sz="2000" i="1" dirty="0"/>
                          <m:t>ao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s-ES" dirty="0"/>
              </a:p>
              <a:p>
                <a:pPr algn="just"/>
                <a:endParaRPr lang="es-ES" sz="1400" i="1" dirty="0"/>
              </a:p>
            </p:txBody>
          </p:sp>
        </mc:Choice>
        <mc:Fallback>
          <p:sp>
            <p:nvSpPr>
              <p:cNvPr id="8" name="Títu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6" y="2262109"/>
                <a:ext cx="7496939" cy="1759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áfico 12">
            <a:extLst>
              <a:ext uri="{FF2B5EF4-FFF2-40B4-BE49-F238E27FC236}">
                <a16:creationId xmlns:a16="http://schemas.microsoft.com/office/drawing/2014/main" id="{0E3C83F8-31DE-46E5-8901-2424499058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0" y="0"/>
            <a:ext cx="789107" cy="10521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11" y="999379"/>
            <a:ext cx="1704458" cy="10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69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9605</TotalTime>
  <Words>550</Words>
  <Application>Microsoft Office PowerPoint</Application>
  <PresentationFormat>Presentación en pantalla (4:3)</PresentationFormat>
  <Paragraphs>76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Futura Md BT</vt:lpstr>
      <vt:lpstr>gobCL</vt:lpstr>
      <vt:lpstr>Lucida Bright</vt:lpstr>
      <vt:lpstr>Times New Roman</vt:lpstr>
      <vt:lpstr>Tema de Office</vt:lpstr>
      <vt:lpstr>Shaping the measurement of artisanal fishing opportunities under the equity concept</vt:lpstr>
      <vt:lpstr>Motivation of the study</vt:lpstr>
      <vt:lpstr>The OHI perspective for Artisanal fishing opportunities</vt:lpstr>
      <vt:lpstr>Presentación de PowerPoint</vt:lpstr>
      <vt:lpstr>The problem to tackle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Luís Outeiro</dc:creator>
  <cp:lastModifiedBy>Jonathan Arcos Aguilar</cp:lastModifiedBy>
  <cp:revision>46</cp:revision>
  <dcterms:created xsi:type="dcterms:W3CDTF">2023-06-15T15:36:46Z</dcterms:created>
  <dcterms:modified xsi:type="dcterms:W3CDTF">2023-06-27T17:17:03Z</dcterms:modified>
</cp:coreProperties>
</file>