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</p:sldMasterIdLst>
  <p:notesMasterIdLst>
    <p:notesMasterId r:id="rId18"/>
  </p:notesMasterIdLst>
  <p:sldIdLst>
    <p:sldId id="344" r:id="rId4"/>
    <p:sldId id="349" r:id="rId5"/>
    <p:sldId id="259" r:id="rId6"/>
    <p:sldId id="257" r:id="rId7"/>
    <p:sldId id="346" r:id="rId8"/>
    <p:sldId id="327" r:id="rId9"/>
    <p:sldId id="263" r:id="rId10"/>
    <p:sldId id="348" r:id="rId11"/>
    <p:sldId id="258" r:id="rId12"/>
    <p:sldId id="260" r:id="rId13"/>
    <p:sldId id="261" r:id="rId14"/>
    <p:sldId id="262" r:id="rId15"/>
    <p:sldId id="256" r:id="rId16"/>
    <p:sldId id="347" r:id="rId1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2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D8426-B11B-4751-9DEA-8C2966F77AEA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D3A15-5693-4749-ACEF-587251902B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346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imagen de diapositiva 1">
            <a:extLst>
              <a:ext uri="{FF2B5EF4-FFF2-40B4-BE49-F238E27FC236}">
                <a16:creationId xmlns:a16="http://schemas.microsoft.com/office/drawing/2014/main" id="{CEA1F3DD-E85E-EE28-A351-6E45B61F4C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Marcador de notas 2">
            <a:extLst>
              <a:ext uri="{FF2B5EF4-FFF2-40B4-BE49-F238E27FC236}">
                <a16:creationId xmlns:a16="http://schemas.microsoft.com/office/drawing/2014/main" id="{A737F017-75DB-9C6C-046E-D9A2EAED8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L" altLang="es-CL"/>
          </a:p>
        </p:txBody>
      </p:sp>
      <p:sp>
        <p:nvSpPr>
          <p:cNvPr id="10244" name="Marcador de número de diapositiva 3">
            <a:extLst>
              <a:ext uri="{FF2B5EF4-FFF2-40B4-BE49-F238E27FC236}">
                <a16:creationId xmlns:a16="http://schemas.microsoft.com/office/drawing/2014/main" id="{B7CF8021-7CCF-9711-D95B-2C5B5DD19B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21A413-75E4-4ABC-A259-7E1D2FCFF86B}" type="slidenum">
              <a:rPr kumimoji="0" lang="es-CL" altLang="es-C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L" altLang="es-C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BBB27-38BC-49D3-9984-3BF1B87F978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582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E1C2-2ACA-4B9F-AFD4-8A4D65C8B7CB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B209-C4ED-4695-A57C-2BA5E24F6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092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E1C2-2ACA-4B9F-AFD4-8A4D65C8B7CB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B209-C4ED-4695-A57C-2BA5E24F6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79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E1C2-2ACA-4B9F-AFD4-8A4D65C8B7CB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B209-C4ED-4695-A57C-2BA5E24F6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8750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5AB976A-2A56-4A12-B854-2ECD46E14C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194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804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nterior template EN-ES-04.png">
            <a:extLst>
              <a:ext uri="{FF2B5EF4-FFF2-40B4-BE49-F238E27FC236}">
                <a16:creationId xmlns:a16="http://schemas.microsoft.com/office/drawing/2014/main" id="{FFBABA4F-A90D-EC92-A1E8-7CD07F272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275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3A3F1465-43C0-89AA-46AA-F829A2DF1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837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120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nterior template EN-ES-04.png">
            <a:extLst>
              <a:ext uri="{FF2B5EF4-FFF2-40B4-BE49-F238E27FC236}">
                <a16:creationId xmlns:a16="http://schemas.microsoft.com/office/drawing/2014/main" id="{9CD80DED-CB0C-0B10-C16C-C2A9AF7A7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577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0C506-366E-2D85-0F48-16A2DD159D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72F1BC0-3441-4909-A397-30E0CF2DF1E0}" type="datetimeFigureOut">
              <a:rPr lang="es-CL"/>
              <a:pPr>
                <a:defRPr/>
              </a:pPr>
              <a:t>23-06-2023</a:t>
            </a:fld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A9DE1-F3FB-B76D-4431-E12A85EF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87B3B-C5ED-3136-5AEC-CA84E1316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5DB0416-9C0F-482F-B901-1818ADF13392}" type="slidenum">
              <a:rPr lang="es-CL" altLang="en-US"/>
              <a:pPr>
                <a:defRPr/>
              </a:pPr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141282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E1C2-2ACA-4B9F-AFD4-8A4D65C8B7CB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B209-C4ED-4695-A57C-2BA5E24F6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51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E1C2-2ACA-4B9F-AFD4-8A4D65C8B7CB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B209-C4ED-4695-A57C-2BA5E24F6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8532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E1C2-2ACA-4B9F-AFD4-8A4D65C8B7CB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B209-C4ED-4695-A57C-2BA5E24F6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288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E1C2-2ACA-4B9F-AFD4-8A4D65C8B7CB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B209-C4ED-4695-A57C-2BA5E24F6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8058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E1C2-2ACA-4B9F-AFD4-8A4D65C8B7CB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B209-C4ED-4695-A57C-2BA5E24F6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3427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E1C2-2ACA-4B9F-AFD4-8A4D65C8B7CB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B209-C4ED-4695-A57C-2BA5E24F6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555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E1C2-2ACA-4B9F-AFD4-8A4D65C8B7CB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B209-C4ED-4695-A57C-2BA5E24F6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784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E1C2-2ACA-4B9F-AFD4-8A4D65C8B7CB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B209-C4ED-4695-A57C-2BA5E24F6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662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1E1C2-2ACA-4B9F-AFD4-8A4D65C8B7CB}" type="datetimeFigureOut">
              <a:rPr lang="es-ES" smtClean="0"/>
              <a:t>23/06/2023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3B209-C4ED-4695-A57C-2BA5E24F64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83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>
            <a:extLst>
              <a:ext uri="{FF2B5EF4-FFF2-40B4-BE49-F238E27FC236}">
                <a16:creationId xmlns:a16="http://schemas.microsoft.com/office/drawing/2014/main" id="{9D10690C-1025-3483-EAFF-DA33F9C349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89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>
            <a:extLst>
              <a:ext uri="{FF2B5EF4-FFF2-40B4-BE49-F238E27FC236}">
                <a16:creationId xmlns:a16="http://schemas.microsoft.com/office/drawing/2014/main" id="{A630AF3C-B3FA-DABF-04CD-AAB5FE43B58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32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1.jpeg"/><Relationship Id="rId10" Type="http://schemas.openxmlformats.org/officeDocument/2006/relationships/image" Target="../media/image11.png"/><Relationship Id="rId4" Type="http://schemas.openxmlformats.org/officeDocument/2006/relationships/image" Target="../media/image14.jp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1.jpeg"/><Relationship Id="rId10" Type="http://schemas.openxmlformats.org/officeDocument/2006/relationships/image" Target="../media/image11.png"/><Relationship Id="rId4" Type="http://schemas.openxmlformats.org/officeDocument/2006/relationships/image" Target="../media/image14.jp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>
            <a:extLst>
              <a:ext uri="{FF2B5EF4-FFF2-40B4-BE49-F238E27FC236}">
                <a16:creationId xmlns:a16="http://schemas.microsoft.com/office/drawing/2014/main" id="{76A34F5D-0723-FCBA-A25D-E88BEDA1D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87325"/>
            <a:ext cx="3948471" cy="456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Research Center: Dynamics of High Latitude Marine Ecosystems (IDEAL)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s-CL" sz="2000" b="1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s-CL" sz="2000" b="1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Shaping the measurement of the artisanal fishing opportunities under the equity concept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s-CL" sz="2000" b="1" dirty="0">
              <a:solidFill>
                <a:srgbClr val="F2F2F2"/>
              </a:solidFill>
              <a:ea typeface="MS PGothic" panose="020B0600070205080204" pitchFamily="34" charset="-128"/>
            </a:endParaRP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Luis Outeiro</a:t>
            </a:r>
            <a:r>
              <a:rPr kumimoji="0" lang="en-US" altLang="es-CL" sz="900" b="1" i="0" u="none" strike="noStrike" kern="1200" cap="none" spc="0" normalizeH="0" baseline="3000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en-US" altLang="es-CL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Juliano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Palacios</a:t>
            </a:r>
            <a:r>
              <a:rPr kumimoji="0" lang="en-US" altLang="es-CL" sz="900" b="1" i="0" u="none" strike="noStrike" kern="1200" cap="none" spc="0" normalizeH="0" baseline="3000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Rodrigo Oyanedel</a:t>
            </a:r>
            <a:r>
              <a:rPr kumimoji="0" lang="en-US" altLang="es-CL" sz="900" b="1" i="0" u="none" strike="noStrike" kern="1200" cap="none" spc="0" normalizeH="0" baseline="3000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1,3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Jonathan Arcos</a:t>
            </a:r>
            <a:r>
              <a:rPr kumimoji="0" lang="en-US" altLang="es-CL" sz="900" b="1" i="0" u="none" strike="noStrike" kern="1200" cap="none" spc="0" normalizeH="0" baseline="3000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, Laura Nahuelhual</a:t>
            </a:r>
            <a:r>
              <a:rPr kumimoji="0" lang="en-US" altLang="es-CL" sz="900" b="1" i="0" u="none" strike="noStrike" kern="1200" cap="none" spc="0" normalizeH="0" baseline="3000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1,3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CL" sz="900" b="1" i="0" u="none" strike="noStrike" kern="1200" cap="none" spc="0" normalizeH="0" baseline="3000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Centro FONDAP de </a:t>
            </a:r>
            <a:r>
              <a:rPr kumimoji="0" lang="en-US" altLang="es-CL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Investigación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s-CL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en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s-CL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Dinámica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de </a:t>
            </a:r>
            <a:r>
              <a:rPr kumimoji="0" lang="en-US" altLang="es-CL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Ecosistemas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s-CL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Marinos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de </a:t>
            </a:r>
            <a:r>
              <a:rPr kumimoji="0" lang="en-US" altLang="es-CL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Altas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Latitudes (IDEAL), </a:t>
            </a:r>
            <a:r>
              <a:rPr kumimoji="0" lang="en-US" altLang="es-CL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Facultad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de </a:t>
            </a:r>
            <a:r>
              <a:rPr kumimoji="0" lang="en-US" altLang="es-CL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Ciencias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Universidad Austral de Chile, Valdivia, Chile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CL" sz="900" b="1" i="0" u="none" strike="noStrike" kern="1200" cap="none" spc="0" normalizeH="0" baseline="3000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Institute for the Oceans and Fisheries, University of British Columbia, Vancouver, Canada.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CL" sz="900" b="1" i="0" u="none" strike="noStrike" kern="1200" cap="none" spc="0" normalizeH="0" baseline="3000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Instituto </a:t>
            </a:r>
            <a:r>
              <a:rPr kumimoji="0" lang="en-US" altLang="es-CL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Milenio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s-CL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en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Socio-</a:t>
            </a:r>
            <a:r>
              <a:rPr kumimoji="0" lang="en-US" altLang="es-CL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Ecología</a:t>
            </a:r>
            <a:r>
              <a:rPr kumimoji="0" lang="en-US" alt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s-CL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Costera</a:t>
            </a:r>
            <a:endParaRPr kumimoji="0" lang="en-US" altLang="es-CL" sz="900" b="1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s-CL" sz="900" b="1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s-CL" sz="900" b="1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s-CL" sz="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s-CL" sz="2400" b="1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9219" name="Picture 11" descr="Captura de pantalla 2016-05-13 a las 4.54.49 p.m..png">
            <a:extLst>
              <a:ext uri="{FF2B5EF4-FFF2-40B4-BE49-F238E27FC236}">
                <a16:creationId xmlns:a16="http://schemas.microsoft.com/office/drawing/2014/main" id="{285F43FA-E4EA-0D16-A155-8777B0324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6061075"/>
            <a:ext cx="24526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">
            <a:extLst>
              <a:ext uri="{FF2B5EF4-FFF2-40B4-BE49-F238E27FC236}">
                <a16:creationId xmlns:a16="http://schemas.microsoft.com/office/drawing/2014/main" id="{593C0992-0FE7-7CDF-9179-F1924593D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6011863"/>
            <a:ext cx="77152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D172D5C-CC45-1AA9-762F-2D01D5117D71}"/>
              </a:ext>
            </a:extLst>
          </p:cNvPr>
          <p:cNvSpPr txBox="1"/>
          <p:nvPr/>
        </p:nvSpPr>
        <p:spPr>
          <a:xfrm>
            <a:off x="71438" y="5318125"/>
            <a:ext cx="3705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i="1" dirty="0">
                <a:solidFill>
                  <a:prstClr val="white">
                    <a:lumMod val="95000"/>
                  </a:prstClr>
                </a:solidFill>
                <a:latin typeface="Calibri"/>
                <a:ea typeface="MS PGothic" panose="020B0600070205080204" pitchFamily="34" charset="-128"/>
                <a:cs typeface="Arial" panose="020B0604020202020204" pitchFamily="34" charset="0"/>
              </a:rPr>
              <a:t>MARE, JUNE, 2023</a:t>
            </a:r>
            <a:endParaRPr kumimoji="0" lang="es-CL" sz="1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9222" name="Imagen 1">
            <a:extLst>
              <a:ext uri="{FF2B5EF4-FFF2-40B4-BE49-F238E27FC236}">
                <a16:creationId xmlns:a16="http://schemas.microsoft.com/office/drawing/2014/main" id="{058EF4A1-4BA9-D50A-F06C-4E91FC2CE5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6011863"/>
            <a:ext cx="776288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1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597" y="-122566"/>
            <a:ext cx="7886700" cy="1325563"/>
          </a:xfrm>
        </p:spPr>
        <p:txBody>
          <a:bodyPr>
            <a:noAutofit/>
          </a:bodyPr>
          <a:lstStyle/>
          <a:p>
            <a:r>
              <a:rPr lang="es-ES" sz="4000" b="1" dirty="0" err="1">
                <a:solidFill>
                  <a:schemeClr val="bg1"/>
                </a:solidFill>
              </a:rPr>
              <a:t>The</a:t>
            </a:r>
            <a:r>
              <a:rPr lang="es-ES" sz="4000" b="1" dirty="0">
                <a:solidFill>
                  <a:schemeClr val="bg1"/>
                </a:solidFill>
              </a:rPr>
              <a:t> OHI </a:t>
            </a:r>
            <a:r>
              <a:rPr lang="es-ES" sz="4000" b="1" dirty="0" err="1">
                <a:solidFill>
                  <a:schemeClr val="bg1"/>
                </a:solidFill>
              </a:rPr>
              <a:t>perspective</a:t>
            </a:r>
            <a:r>
              <a:rPr lang="es-ES" sz="4000" b="1" dirty="0">
                <a:solidFill>
                  <a:schemeClr val="bg1"/>
                </a:solidFill>
              </a:rPr>
              <a:t> </a:t>
            </a:r>
            <a:r>
              <a:rPr lang="es-ES" sz="4000" b="1" dirty="0" err="1">
                <a:solidFill>
                  <a:schemeClr val="bg1"/>
                </a:solidFill>
              </a:rPr>
              <a:t>for</a:t>
            </a:r>
            <a:r>
              <a:rPr lang="es-ES" sz="4000" b="1" dirty="0">
                <a:solidFill>
                  <a:schemeClr val="bg1"/>
                </a:solidFill>
              </a:rPr>
              <a:t> </a:t>
            </a:r>
            <a:r>
              <a:rPr lang="es-ES" sz="4000" b="1" dirty="0" err="1">
                <a:solidFill>
                  <a:schemeClr val="bg1"/>
                </a:solidFill>
              </a:rPr>
              <a:t>Artisanal</a:t>
            </a:r>
            <a:r>
              <a:rPr lang="es-ES" sz="4000" b="1" dirty="0">
                <a:solidFill>
                  <a:schemeClr val="bg1"/>
                </a:solidFill>
              </a:rPr>
              <a:t> </a:t>
            </a:r>
            <a:r>
              <a:rPr lang="es-ES" sz="4000" b="1" dirty="0" err="1">
                <a:solidFill>
                  <a:schemeClr val="bg1"/>
                </a:solidFill>
              </a:rPr>
              <a:t>fishing</a:t>
            </a:r>
            <a:r>
              <a:rPr lang="es-ES" sz="4000" b="1" dirty="0">
                <a:solidFill>
                  <a:schemeClr val="bg1"/>
                </a:solidFill>
              </a:rPr>
              <a:t> </a:t>
            </a:r>
            <a:r>
              <a:rPr lang="es-ES" sz="4000" b="1" dirty="0" err="1">
                <a:solidFill>
                  <a:schemeClr val="bg1"/>
                </a:solidFill>
              </a:rPr>
              <a:t>opportunities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The</a:t>
            </a:r>
            <a:r>
              <a:rPr lang="es-ES" dirty="0"/>
              <a:t> OHI </a:t>
            </a:r>
            <a:r>
              <a:rPr lang="es-ES" dirty="0" err="1"/>
              <a:t>framework</a:t>
            </a:r>
            <a:r>
              <a:rPr lang="es-ES" dirty="0"/>
              <a:t> bases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index</a:t>
            </a:r>
            <a:r>
              <a:rPr lang="es-ES" dirty="0"/>
              <a:t> of </a:t>
            </a:r>
            <a:r>
              <a:rPr lang="es-ES" dirty="0" err="1"/>
              <a:t>artisanal</a:t>
            </a:r>
            <a:r>
              <a:rPr lang="es-ES" dirty="0"/>
              <a:t> </a:t>
            </a:r>
            <a:r>
              <a:rPr lang="es-ES" dirty="0" err="1"/>
              <a:t>fishing</a:t>
            </a:r>
            <a:r>
              <a:rPr lang="es-ES" dirty="0"/>
              <a:t> </a:t>
            </a:r>
            <a:r>
              <a:rPr lang="es-ES" dirty="0" err="1"/>
              <a:t>opportunities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economic</a:t>
            </a:r>
            <a:r>
              <a:rPr lang="es-ES" dirty="0"/>
              <a:t> </a:t>
            </a:r>
            <a:r>
              <a:rPr lang="es-ES" dirty="0" err="1"/>
              <a:t>need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accessing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fishery</a:t>
            </a:r>
            <a:r>
              <a:rPr lang="es-ES" dirty="0"/>
              <a:t> </a:t>
            </a:r>
          </a:p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n-US" dirty="0"/>
              <a:t>is intended by the idea of ‘opportunity’ is the ability to conduct sustainable artisanal-scale</a:t>
            </a:r>
          </a:p>
          <a:p>
            <a:pPr marL="0" indent="0">
              <a:buNone/>
            </a:pPr>
            <a:r>
              <a:rPr lang="en-US" dirty="0"/>
              <a:t>fishing when the need is present, rather than the</a:t>
            </a:r>
          </a:p>
          <a:p>
            <a:pPr marL="0" indent="0">
              <a:buNone/>
            </a:pPr>
            <a:r>
              <a:rPr lang="en-US" dirty="0"/>
              <a:t>actual amount of catch or household revenue that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generated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7606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A24EB11-DF29-4E5C-BC1E-8708E72FBE7C}"/>
              </a:ext>
            </a:extLst>
          </p:cNvPr>
          <p:cNvSpPr txBox="1"/>
          <p:nvPr/>
        </p:nvSpPr>
        <p:spPr>
          <a:xfrm>
            <a:off x="2573778" y="1582417"/>
            <a:ext cx="4102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4562F7"/>
                </a:solidFill>
                <a:latin typeface="Futura Md BT" panose="020B0602020204020303" pitchFamily="34" charset="0"/>
              </a:rPr>
              <a:t>OCEAN HEALTH INDEX</a:t>
            </a:r>
            <a:endParaRPr lang="es-CL" sz="2800" b="1" dirty="0">
              <a:solidFill>
                <a:srgbClr val="4562F7"/>
              </a:solidFill>
              <a:latin typeface="Futura Md BT" panose="020B0602020204020303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8A45EB6-8560-462F-AAEB-6D030B6C450D}"/>
              </a:ext>
            </a:extLst>
          </p:cNvPr>
          <p:cNvSpPr/>
          <p:nvPr/>
        </p:nvSpPr>
        <p:spPr>
          <a:xfrm>
            <a:off x="1331640" y="2262109"/>
            <a:ext cx="6659423" cy="3864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E9C2D3-CFEF-4CD3-BFCF-623DD82FC7D4}"/>
              </a:ext>
            </a:extLst>
          </p:cNvPr>
          <p:cNvSpPr txBox="1"/>
          <p:nvPr/>
        </p:nvSpPr>
        <p:spPr>
          <a:xfrm>
            <a:off x="4737084" y="2352525"/>
            <a:ext cx="292702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i="1" dirty="0" err="1">
                <a:solidFill>
                  <a:srgbClr val="4562F7"/>
                </a:solidFill>
                <a:latin typeface="Lucida Bright" panose="02040602050505020304" pitchFamily="18" charset="0"/>
                <a:cs typeface="Times New Roman" panose="02020603050405020304" pitchFamily="18" charset="0"/>
              </a:rPr>
              <a:t>x</a:t>
            </a:r>
            <a:r>
              <a:rPr lang="es-MX" sz="2000" b="1" i="1" baseline="-25000" dirty="0" err="1">
                <a:solidFill>
                  <a:srgbClr val="4562F7"/>
                </a:solidFill>
                <a:latin typeface="Lucida Bright" panose="02040602050505020304" pitchFamily="18" charset="0"/>
                <a:cs typeface="Times New Roman" panose="02020603050405020304" pitchFamily="18" charset="0"/>
              </a:rPr>
              <a:t>ao</a:t>
            </a:r>
            <a:r>
              <a:rPr lang="es-MX" sz="2000" b="1" i="1" dirty="0">
                <a:solidFill>
                  <a:srgbClr val="4562F7"/>
                </a:solidFill>
                <a:latin typeface="Lucida Bright" panose="02040602050505020304" pitchFamily="18" charset="0"/>
              </a:rPr>
              <a:t> </a:t>
            </a:r>
            <a:r>
              <a:rPr lang="es-MX" sz="1600" b="1" dirty="0">
                <a:solidFill>
                  <a:schemeClr val="accent1"/>
                </a:solidFill>
                <a:latin typeface="+mj-lt"/>
                <a:sym typeface="Wingdings" panose="05000000000000000000" pitchFamily="2" charset="2"/>
              </a:rPr>
              <a:t>:</a:t>
            </a:r>
            <a:r>
              <a:rPr lang="es-MX" sz="1600" b="1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1600" dirty="0">
                <a:latin typeface="+mj-lt"/>
              </a:rPr>
              <a:t> Meta de </a:t>
            </a:r>
            <a:r>
              <a:rPr lang="en-US" sz="1600" dirty="0" err="1">
                <a:latin typeface="+mj-lt"/>
              </a:rPr>
              <a:t>oportunidad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pescar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artesanalmente</a:t>
            </a:r>
            <a:endParaRPr lang="en-US" sz="16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r>
              <a:rPr lang="en-US" sz="2000" b="1" i="1" dirty="0">
                <a:solidFill>
                  <a:srgbClr val="4562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b="1" i="1" baseline="-25000" dirty="0">
                <a:solidFill>
                  <a:srgbClr val="4562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b="1" i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:  Unmet demand</a:t>
            </a:r>
            <a:endParaRPr lang="en-US" sz="1600" dirty="0">
              <a:latin typeface="+mj-lt"/>
            </a:endParaRPr>
          </a:p>
          <a:p>
            <a:endParaRPr lang="en-US" sz="1000" b="1" dirty="0">
              <a:latin typeface="+mj-lt"/>
            </a:endParaRPr>
          </a:p>
          <a:p>
            <a:r>
              <a:rPr lang="en-US" sz="2000" b="1" i="1" dirty="0">
                <a:solidFill>
                  <a:srgbClr val="4562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MX" sz="2000" b="1" i="1" baseline="-25000" dirty="0" err="1">
                <a:solidFill>
                  <a:srgbClr val="4562F7"/>
                </a:solidFill>
                <a:latin typeface="Lucida Bright" panose="020406020505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b="1" dirty="0">
                <a:solidFill>
                  <a:srgbClr val="4562F7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4562F7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: Fishing gear sustainability</a:t>
            </a:r>
          </a:p>
          <a:p>
            <a:endParaRPr lang="en-US" sz="1000" dirty="0">
              <a:latin typeface="+mj-lt"/>
              <a:sym typeface="Wingdings" panose="05000000000000000000" pitchFamily="2" charset="2"/>
            </a:endParaRPr>
          </a:p>
          <a:p>
            <a:r>
              <a:rPr lang="en-US" sz="2000" b="1" i="1" dirty="0" err="1">
                <a:solidFill>
                  <a:srgbClr val="4562F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PPPpcGDP</a:t>
            </a:r>
            <a:r>
              <a:rPr lang="en-US" sz="2000" b="1" i="1" dirty="0">
                <a:solidFill>
                  <a:srgbClr val="4562F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600" b="1" i="1" dirty="0">
                <a:solidFill>
                  <a:schemeClr val="accent2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1600" b="1" dirty="0">
                <a:latin typeface="+mj-lt"/>
                <a:sym typeface="Wingdings" panose="05000000000000000000" pitchFamily="2" charset="2"/>
              </a:rPr>
              <a:t>:   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 GDP adjusted to Power purchasing parity</a:t>
            </a:r>
            <a:endParaRPr lang="en-US" sz="1000" b="1" dirty="0">
              <a:latin typeface="+mj-lt"/>
              <a:sym typeface="Wingdings" panose="05000000000000000000" pitchFamily="2" charset="2"/>
            </a:endParaRPr>
          </a:p>
          <a:p>
            <a:r>
              <a:rPr lang="en-US" sz="2000" b="1" i="1" dirty="0">
                <a:solidFill>
                  <a:srgbClr val="4562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s-MX" sz="2000" b="1" i="1" baseline="-25000" dirty="0" err="1">
                <a:solidFill>
                  <a:srgbClr val="4562F7"/>
                </a:solidFill>
                <a:latin typeface="Lucida Bright" panose="02040602050505020304" pitchFamily="18" charset="0"/>
                <a:cs typeface="Times New Roman" panose="02020603050405020304" pitchFamily="18" charset="0"/>
              </a:rPr>
              <a:t>ao</a:t>
            </a:r>
            <a:r>
              <a:rPr lang="en-US" sz="1600" b="1" i="1" dirty="0">
                <a:solidFill>
                  <a:srgbClr val="4562F7"/>
                </a:solidFill>
                <a:latin typeface="+mj-lt"/>
                <a:sym typeface="Wingdings" panose="05000000000000000000" pitchFamily="2" charset="2"/>
              </a:rPr>
              <a:t>  </a:t>
            </a:r>
            <a:r>
              <a:rPr lang="en-US" sz="1600" b="1" dirty="0">
                <a:latin typeface="+mj-lt"/>
                <a:sym typeface="Wingdings" panose="05000000000000000000" pitchFamily="2" charset="2"/>
              </a:rPr>
              <a:t>:  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+mj-lt"/>
                <a:sym typeface="Wingdings" panose="05000000000000000000" pitchFamily="2" charset="2"/>
              </a:rPr>
              <a:t>Acceso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 a la </a:t>
            </a:r>
            <a:r>
              <a:rPr lang="en-US" sz="1600" dirty="0" err="1">
                <a:latin typeface="+mj-lt"/>
                <a:sym typeface="Wingdings" panose="05000000000000000000" pitchFamily="2" charset="2"/>
              </a:rPr>
              <a:t>pesca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+mj-lt"/>
                <a:sym typeface="Wingdings" panose="05000000000000000000" pitchFamily="2" charset="2"/>
              </a:rPr>
              <a:t>artesanal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. 	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88D05B43-5BC8-4C12-9DFF-51C775195241}"/>
              </a:ext>
            </a:extLst>
          </p:cNvPr>
          <p:cNvCxnSpPr>
            <a:cxnSpLocks/>
          </p:cNvCxnSpPr>
          <p:nvPr/>
        </p:nvCxnSpPr>
        <p:spPr>
          <a:xfrm>
            <a:off x="4568417" y="2864340"/>
            <a:ext cx="0" cy="281651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8228684A-DF26-4829-8441-15F6B331C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34077" b="-16786"/>
          <a:stretch/>
        </p:blipFill>
        <p:spPr>
          <a:xfrm>
            <a:off x="1697484" y="3449475"/>
            <a:ext cx="2072524" cy="67276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EE0EBE-2A2C-4E4A-868F-7275BC1B3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21593" b="-5595"/>
          <a:stretch/>
        </p:blipFill>
        <p:spPr>
          <a:xfrm>
            <a:off x="1380378" y="4497924"/>
            <a:ext cx="3046952" cy="607926"/>
          </a:xfrm>
          <a:prstGeom prst="rect">
            <a:avLst/>
          </a:prstGeom>
        </p:spPr>
      </p:pic>
      <p:sp>
        <p:nvSpPr>
          <p:cNvPr id="11" name="CuadroTexto 13">
            <a:extLst>
              <a:ext uri="{FF2B5EF4-FFF2-40B4-BE49-F238E27FC236}">
                <a16:creationId xmlns:a16="http://schemas.microsoft.com/office/drawing/2014/main" id="{104189BE-FE34-4F1C-97EA-CE82523D26AC}"/>
              </a:ext>
            </a:extLst>
          </p:cNvPr>
          <p:cNvSpPr txBox="1"/>
          <p:nvPr/>
        </p:nvSpPr>
        <p:spPr>
          <a:xfrm>
            <a:off x="1331641" y="116632"/>
            <a:ext cx="5477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/>
                </a:solidFill>
                <a:latin typeface="gobCL" pitchFamily="50" charset="0"/>
              </a:rPr>
              <a:t>Artisanal</a:t>
            </a:r>
            <a:r>
              <a:rPr lang="es-MX" sz="2400" b="1" dirty="0">
                <a:solidFill>
                  <a:schemeClr val="bg1"/>
                </a:solidFill>
                <a:latin typeface="gobCL" pitchFamily="50" charset="0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gobCL" pitchFamily="50" charset="0"/>
              </a:rPr>
              <a:t>fishing</a:t>
            </a:r>
            <a:r>
              <a:rPr lang="es-MX" sz="2400" b="1" dirty="0">
                <a:solidFill>
                  <a:schemeClr val="bg1"/>
                </a:solidFill>
                <a:latin typeface="gobCL" pitchFamily="50" charset="0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gobCL" pitchFamily="50" charset="0"/>
              </a:rPr>
              <a:t>opportunities</a:t>
            </a:r>
            <a:endParaRPr lang="es-CL" sz="2400" b="1" dirty="0">
              <a:solidFill>
                <a:schemeClr val="bg1"/>
              </a:solidFill>
              <a:latin typeface="gobC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313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13">
            <a:extLst>
              <a:ext uri="{FF2B5EF4-FFF2-40B4-BE49-F238E27FC236}">
                <a16:creationId xmlns:a16="http://schemas.microsoft.com/office/drawing/2014/main" id="{104189BE-FE34-4F1C-97EA-CE82523D26AC}"/>
              </a:ext>
            </a:extLst>
          </p:cNvPr>
          <p:cNvSpPr txBox="1"/>
          <p:nvPr/>
        </p:nvSpPr>
        <p:spPr>
          <a:xfrm>
            <a:off x="1331639" y="-11782"/>
            <a:ext cx="7128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/>
                </a:solidFill>
                <a:latin typeface="gobCL" pitchFamily="50" charset="0"/>
              </a:rPr>
              <a:t>Artisanal</a:t>
            </a:r>
            <a:r>
              <a:rPr lang="es-MX" sz="2400" b="1" dirty="0">
                <a:solidFill>
                  <a:schemeClr val="bg1"/>
                </a:solidFill>
                <a:latin typeface="gobCL" pitchFamily="50" charset="0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gobCL" pitchFamily="50" charset="0"/>
              </a:rPr>
              <a:t>fishing</a:t>
            </a:r>
            <a:r>
              <a:rPr lang="es-MX" sz="2400" b="1" dirty="0">
                <a:solidFill>
                  <a:schemeClr val="bg1"/>
                </a:solidFill>
                <a:latin typeface="gobCL" pitchFamily="50" charset="0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gobCL" pitchFamily="50" charset="0"/>
              </a:rPr>
              <a:t>opportunities</a:t>
            </a:r>
            <a:r>
              <a:rPr lang="es-MX" sz="2400" b="1" dirty="0">
                <a:solidFill>
                  <a:schemeClr val="bg1"/>
                </a:solidFill>
                <a:latin typeface="gobCL" pitchFamily="50" charset="0"/>
              </a:rPr>
              <a:t>:</a:t>
            </a:r>
          </a:p>
          <a:p>
            <a:r>
              <a:rPr lang="es-MX" sz="2400" b="1" dirty="0" err="1">
                <a:solidFill>
                  <a:schemeClr val="bg1"/>
                </a:solidFill>
                <a:latin typeface="gobCL" pitchFamily="50" charset="0"/>
              </a:rPr>
              <a:t>Alternative</a:t>
            </a:r>
            <a:r>
              <a:rPr lang="es-MX" sz="2400" b="1" dirty="0">
                <a:solidFill>
                  <a:schemeClr val="bg1"/>
                </a:solidFill>
                <a:latin typeface="gobCL" pitchFamily="50" charset="0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gobCL" pitchFamily="50" charset="0"/>
              </a:rPr>
              <a:t>methodology</a:t>
            </a:r>
            <a:endParaRPr lang="es-CL" sz="2400" b="1" dirty="0">
              <a:solidFill>
                <a:schemeClr val="bg1"/>
              </a:solidFill>
              <a:latin typeface="gobCL" pitchFamily="50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8A45EB6-8560-462F-AAEB-6D030B6C450D}"/>
              </a:ext>
            </a:extLst>
          </p:cNvPr>
          <p:cNvSpPr/>
          <p:nvPr/>
        </p:nvSpPr>
        <p:spPr>
          <a:xfrm>
            <a:off x="971600" y="2262109"/>
            <a:ext cx="7019463" cy="3864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E9C2D3-CFEF-4CD3-BFCF-623DD82FC7D4}"/>
              </a:ext>
            </a:extLst>
          </p:cNvPr>
          <p:cNvSpPr txBox="1"/>
          <p:nvPr/>
        </p:nvSpPr>
        <p:spPr>
          <a:xfrm>
            <a:off x="4714763" y="2749103"/>
            <a:ext cx="292702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i="1" dirty="0" err="1">
                <a:solidFill>
                  <a:srgbClr val="4562F7"/>
                </a:solidFill>
                <a:latin typeface="Lucida Bright" panose="02040602050505020304" pitchFamily="18" charset="0"/>
                <a:cs typeface="Times New Roman" panose="02020603050405020304" pitchFamily="18" charset="0"/>
              </a:rPr>
              <a:t>x</a:t>
            </a:r>
            <a:r>
              <a:rPr lang="es-MX" sz="2000" b="1" i="1" baseline="-25000" dirty="0" err="1">
                <a:solidFill>
                  <a:srgbClr val="4562F7"/>
                </a:solidFill>
                <a:latin typeface="Lucida Bright" panose="02040602050505020304" pitchFamily="18" charset="0"/>
                <a:cs typeface="Times New Roman" panose="02020603050405020304" pitchFamily="18" charset="0"/>
              </a:rPr>
              <a:t>ao</a:t>
            </a:r>
            <a:r>
              <a:rPr lang="es-MX" sz="2000" b="1" i="1" dirty="0">
                <a:solidFill>
                  <a:srgbClr val="4562F7"/>
                </a:solidFill>
                <a:latin typeface="Lucida Bright" panose="02040602050505020304" pitchFamily="18" charset="0"/>
              </a:rPr>
              <a:t> </a:t>
            </a:r>
            <a:r>
              <a:rPr lang="es-MX" sz="1600" b="1" dirty="0">
                <a:solidFill>
                  <a:schemeClr val="accent1"/>
                </a:solidFill>
                <a:latin typeface="+mj-lt"/>
                <a:sym typeface="Wingdings" panose="05000000000000000000" pitchFamily="2" charset="2"/>
              </a:rPr>
              <a:t>:</a:t>
            </a:r>
            <a:r>
              <a:rPr lang="es-MX" sz="1600" b="1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Oportunities</a:t>
            </a:r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r>
              <a:rPr lang="en-US" sz="2000" b="1" i="1" dirty="0">
                <a:solidFill>
                  <a:srgbClr val="4562F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sz="2000" b="1" i="1" baseline="-25000" dirty="0">
                <a:solidFill>
                  <a:srgbClr val="4562F7"/>
                </a:solidFill>
                <a:latin typeface="Lucida Bright" panose="020406020505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 </a:t>
            </a:r>
            <a:r>
              <a:rPr lang="en-US" sz="1600" b="1" i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en-US" sz="1600" b="1" dirty="0">
                <a:sym typeface="Wingdings" panose="05000000000000000000" pitchFamily="2" charset="2"/>
              </a:rPr>
              <a:t>:   </a:t>
            </a:r>
            <a:r>
              <a:rPr lang="en-US" sz="1600" dirty="0">
                <a:sym typeface="Wingdings" panose="05000000000000000000" pitchFamily="2" charset="2"/>
              </a:rPr>
              <a:t> Rate of new fishermen per unit of measurement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2000" b="1" i="1" dirty="0">
                <a:solidFill>
                  <a:srgbClr val="4562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s-MX" sz="2000" b="1" i="1" baseline="-25000" dirty="0">
                <a:solidFill>
                  <a:srgbClr val="4562F7"/>
                </a:solidFill>
                <a:latin typeface="Lucida Bright" panose="020406020505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="1" i="1" dirty="0">
                <a:solidFill>
                  <a:srgbClr val="4562F7"/>
                </a:solidFill>
                <a:sym typeface="Wingdings" panose="05000000000000000000" pitchFamily="2" charset="2"/>
              </a:rPr>
              <a:t>  </a:t>
            </a:r>
            <a:r>
              <a:rPr lang="en-US" sz="1600" b="1" dirty="0">
                <a:sym typeface="Wingdings" panose="05000000000000000000" pitchFamily="2" charset="2"/>
              </a:rPr>
              <a:t>:  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Coeficiente</a:t>
            </a:r>
            <a:r>
              <a:rPr lang="en-US" sz="1600" dirty="0">
                <a:sym typeface="Wingdings" panose="05000000000000000000" pitchFamily="2" charset="2"/>
              </a:rPr>
              <a:t> de Gini para </a:t>
            </a:r>
            <a:r>
              <a:rPr lang="en-US" sz="1600" dirty="0" err="1">
                <a:sym typeface="Wingdings" panose="05000000000000000000" pitchFamily="2" charset="2"/>
              </a:rPr>
              <a:t>los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desembarques</a:t>
            </a:r>
            <a:r>
              <a:rPr lang="en-US" sz="1600" dirty="0">
                <a:sym typeface="Wingdings" panose="05000000000000000000" pitchFamily="2" charset="2"/>
              </a:rPr>
              <a:t>.</a:t>
            </a:r>
          </a:p>
          <a:p>
            <a:endParaRPr lang="en-US" sz="1000" dirty="0">
              <a:latin typeface="+mj-lt"/>
            </a:endParaRPr>
          </a:p>
          <a:p>
            <a:endParaRPr lang="en-US" sz="1000" b="1" dirty="0">
              <a:latin typeface="+mj-lt"/>
            </a:endParaRPr>
          </a:p>
          <a:p>
            <a:r>
              <a:rPr lang="en-US" sz="2000" b="1" i="1" dirty="0">
                <a:solidFill>
                  <a:srgbClr val="4562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MX" sz="2000" b="1" i="1" baseline="-25000" dirty="0" err="1">
                <a:solidFill>
                  <a:srgbClr val="4562F7"/>
                </a:solidFill>
                <a:latin typeface="Lucida Bright" panose="020406020505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b="1" dirty="0">
                <a:solidFill>
                  <a:srgbClr val="4562F7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4562F7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: </a:t>
            </a:r>
            <a:r>
              <a:rPr lang="en-US" sz="1600" dirty="0" err="1">
                <a:latin typeface="+mj-lt"/>
                <a:sym typeface="Wingdings" panose="05000000000000000000" pitchFamily="2" charset="2"/>
              </a:rPr>
              <a:t>Sostenibilidad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 de los </a:t>
            </a:r>
            <a:r>
              <a:rPr lang="en-US" sz="1600" dirty="0" err="1">
                <a:latin typeface="+mj-lt"/>
                <a:sym typeface="Wingdings" panose="05000000000000000000" pitchFamily="2" charset="2"/>
              </a:rPr>
              <a:t>métodos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 de </a:t>
            </a:r>
            <a:r>
              <a:rPr lang="en-US" sz="1600" dirty="0" err="1">
                <a:latin typeface="+mj-lt"/>
                <a:sym typeface="Wingdings" panose="05000000000000000000" pitchFamily="2" charset="2"/>
              </a:rPr>
              <a:t>pesca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.</a:t>
            </a:r>
          </a:p>
          <a:p>
            <a:endParaRPr lang="en-US" sz="1000" dirty="0">
              <a:latin typeface="+mj-lt"/>
              <a:sym typeface="Wingdings" panose="05000000000000000000" pitchFamily="2" charset="2"/>
            </a:endParaRPr>
          </a:p>
          <a:p>
            <a:endParaRPr lang="en-US" sz="1000" b="1" dirty="0">
              <a:latin typeface="+mj-lt"/>
              <a:sym typeface="Wingdings" panose="05000000000000000000" pitchFamily="2" charset="2"/>
            </a:endParaRPr>
          </a:p>
          <a:p>
            <a:r>
              <a:rPr lang="en-US" sz="1600" dirty="0">
                <a:latin typeface="+mj-lt"/>
                <a:sym typeface="Wingdings" panose="05000000000000000000" pitchFamily="2" charset="2"/>
              </a:rPr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ítulo 1"/>
              <p:cNvSpPr txBox="1">
                <a:spLocks/>
              </p:cNvSpPr>
              <p:nvPr/>
            </p:nvSpPr>
            <p:spPr>
              <a:xfrm>
                <a:off x="149188" y="2262109"/>
                <a:ext cx="4422812" cy="1759983"/>
              </a:xfrm>
              <a:prstGeom prst="rect">
                <a:avLst/>
              </a:prstGeom>
            </p:spPr>
            <p:txBody>
              <a:bodyPr>
                <a:normAutofit fontScale="97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/>
                <a:r>
                  <a:rPr lang="es-ES" dirty="0"/>
                  <a:t>				</a:t>
                </a:r>
                <a14:m>
                  <m:oMath xmlns:m="http://schemas.openxmlformats.org/officeDocument/2006/math">
                    <m:r>
                      <a:rPr lang="es-ES" sz="2900" b="0" i="1" smtClean="0">
                        <a:latin typeface="Cambria Math" panose="02040503050406030204" pitchFamily="18" charset="0"/>
                      </a:rPr>
                      <m:t>𝑋𝑎𝑜</m:t>
                    </m:r>
                  </m:oMath>
                </a14:m>
                <a:r>
                  <a:rPr lang="es-ES" sz="2900" dirty="0"/>
                  <a:t>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ES" sz="2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sz="29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29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s-ES" sz="29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s-ES" sz="29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s-ES" sz="29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e>
                    </m:d>
                  </m:oMath>
                </a14:m>
                <a:r>
                  <a:rPr lang="es-ES" sz="29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ES" sz="2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sz="29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29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s-ES" sz="2900" i="1">
                                <a:latin typeface="Cambria Math" panose="02040503050406030204" pitchFamily="18" charset="0"/>
                              </a:rPr>
                              <m:t>𝐺𝑖</m:t>
                            </m:r>
                          </m:den>
                        </m:f>
                      </m:e>
                    </m:d>
                  </m:oMath>
                </a14:m>
                <a:r>
                  <a:rPr lang="es-ES" sz="2900" dirty="0"/>
                  <a:t> + S</a:t>
                </a:r>
                <a:endParaRPr lang="es-ES" dirty="0"/>
              </a:p>
            </p:txBody>
          </p:sp>
        </mc:Choice>
        <mc:Fallback xmlns="">
          <p:sp>
            <p:nvSpPr>
              <p:cNvPr id="8" name="Títu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88" y="2262109"/>
                <a:ext cx="4422812" cy="17599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0369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FE99994-FB4F-79E9-4813-100003DAE9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F22F364-E83D-C9E4-36E2-E27B989DF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358" y="1444126"/>
            <a:ext cx="2372264" cy="474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22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A39B702-F8C9-EB1D-662B-A4E1449DD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228" y="643467"/>
            <a:ext cx="2785533" cy="557106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B099599C-F951-EBE3-7BB4-4439A4E1C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086" y="724619"/>
            <a:ext cx="2618995" cy="523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57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>
            <a:extLst>
              <a:ext uri="{FF2B5EF4-FFF2-40B4-BE49-F238E27FC236}">
                <a16:creationId xmlns:a16="http://schemas.microsoft.com/office/drawing/2014/main" id="{133E4B67-466D-8E04-0E3A-C942DE0DD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5AEF00B-4E37-197A-3280-2FFF16D83070}"/>
              </a:ext>
            </a:extLst>
          </p:cNvPr>
          <p:cNvSpPr txBox="1"/>
          <p:nvPr/>
        </p:nvSpPr>
        <p:spPr>
          <a:xfrm>
            <a:off x="1386014" y="1934632"/>
            <a:ext cx="65560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Registro Pesquero Artesanal (RPA):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from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SERNAPESCA Chile,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we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obtained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a data base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with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the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unique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ID’s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of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fishermen</a:t>
            </a:r>
            <a:endParaRPr lang="es-ES" sz="1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Landings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and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Prices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by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tonnes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Type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of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gear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used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and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apply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coefficient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of</a:t>
            </a:r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sustainability</a:t>
            </a:r>
            <a:endParaRPr lang="es-ES" sz="1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70D5FC0-72BE-27D8-B71F-8ECD8523999E}"/>
              </a:ext>
            </a:extLst>
          </p:cNvPr>
          <p:cNvSpPr txBox="1">
            <a:spLocks/>
          </p:cNvSpPr>
          <p:nvPr/>
        </p:nvSpPr>
        <p:spPr>
          <a:xfrm>
            <a:off x="560717" y="1066168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The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 variables to </a:t>
            </a:r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include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 in </a:t>
            </a:r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the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index</a:t>
            </a:r>
            <a:endParaRPr lang="es-ES" sz="2400" b="1" dirty="0">
              <a:solidFill>
                <a:schemeClr val="accent5">
                  <a:lumMod val="50000"/>
                </a:schemeClr>
              </a:solidFill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AF6714D-C3F2-EA0D-81CC-EBF84FCC3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58" y="4663465"/>
            <a:ext cx="3465693" cy="19917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C9D746E-F631-548B-A4C9-981C0A3E52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19" b="2276"/>
          <a:stretch/>
        </p:blipFill>
        <p:spPr>
          <a:xfrm>
            <a:off x="5054419" y="3851308"/>
            <a:ext cx="2887671" cy="16243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2B111CD-454B-EC6F-90D0-5560B5819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915" y="4914669"/>
            <a:ext cx="2334425" cy="1754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87983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3956" y="677189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</a:rPr>
              <a:t>problem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 to </a:t>
            </a:r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</a:rPr>
              <a:t>tackle</a:t>
            </a:r>
            <a:endParaRPr lang="es-E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1DCF9DF-85E3-545D-25FF-79D21299E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623" y="3640377"/>
            <a:ext cx="4740097" cy="2888077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8C3F8865-4667-1C6F-4729-FB8FBADB6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177" y="1760154"/>
            <a:ext cx="6678623" cy="1037024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sz="1400" dirty="0">
                <a:latin typeface="+mj-lt"/>
              </a:rPr>
              <a:t>Chile has a </a:t>
            </a:r>
            <a:r>
              <a:rPr lang="es-ES" sz="1400" dirty="0" err="1">
                <a:latin typeface="+mj-lt"/>
              </a:rPr>
              <a:t>mixed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system</a:t>
            </a:r>
            <a:r>
              <a:rPr lang="es-ES" sz="1400" dirty="0">
                <a:latin typeface="+mj-lt"/>
              </a:rPr>
              <a:t> of </a:t>
            </a:r>
            <a:r>
              <a:rPr lang="es-ES" sz="1400" dirty="0" err="1">
                <a:latin typeface="+mj-lt"/>
              </a:rPr>
              <a:t>access</a:t>
            </a:r>
            <a:r>
              <a:rPr lang="es-ES" sz="1400" dirty="0">
                <a:latin typeface="+mj-lt"/>
              </a:rPr>
              <a:t> to </a:t>
            </a:r>
            <a:r>
              <a:rPr lang="es-ES" sz="1400" dirty="0" err="1">
                <a:latin typeface="+mj-lt"/>
              </a:rPr>
              <a:t>fisheries</a:t>
            </a:r>
            <a:r>
              <a:rPr lang="es-ES" sz="1400" dirty="0">
                <a:latin typeface="+mj-lt"/>
              </a:rPr>
              <a:t>, </a:t>
            </a:r>
            <a:r>
              <a:rPr lang="es-ES" sz="1400" dirty="0" err="1">
                <a:latin typeface="+mj-lt"/>
              </a:rPr>
              <a:t>combining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user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rights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with</a:t>
            </a:r>
            <a:r>
              <a:rPr lang="es-ES" sz="1400" dirty="0">
                <a:latin typeface="+mj-lt"/>
              </a:rPr>
              <a:t> open </a:t>
            </a:r>
            <a:r>
              <a:rPr lang="es-ES" sz="1400" dirty="0" err="1">
                <a:latin typeface="+mj-lt"/>
              </a:rPr>
              <a:t>access</a:t>
            </a:r>
            <a:endParaRPr lang="es-ES" sz="1400" dirty="0">
              <a:latin typeface="+mj-lt"/>
            </a:endParaRPr>
          </a:p>
          <a:p>
            <a:pPr algn="just"/>
            <a:r>
              <a:rPr lang="es-ES" sz="1400" dirty="0" err="1">
                <a:latin typeface="+mj-lt"/>
              </a:rPr>
              <a:t>By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law</a:t>
            </a:r>
            <a:r>
              <a:rPr lang="es-ES" sz="1400" dirty="0">
                <a:latin typeface="+mj-lt"/>
              </a:rPr>
              <a:t>, </a:t>
            </a:r>
            <a:r>
              <a:rPr lang="es-ES" sz="1400" dirty="0" err="1">
                <a:latin typeface="+mj-lt"/>
              </a:rPr>
              <a:t>artisanal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fisheries</a:t>
            </a:r>
            <a:r>
              <a:rPr lang="es-ES" sz="1400" dirty="0">
                <a:latin typeface="+mj-lt"/>
              </a:rPr>
              <a:t> in Chile </a:t>
            </a:r>
            <a:r>
              <a:rPr lang="es-ES" sz="1400" dirty="0" err="1">
                <a:latin typeface="+mj-lt"/>
              </a:rPr>
              <a:t>comprise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boats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with</a:t>
            </a:r>
            <a:r>
              <a:rPr lang="es-ES" sz="1400" dirty="0">
                <a:latin typeface="+mj-lt"/>
              </a:rPr>
              <a:t> up to 18 </a:t>
            </a:r>
            <a:r>
              <a:rPr lang="es-ES" sz="1400" dirty="0" err="1">
                <a:latin typeface="+mj-lt"/>
              </a:rPr>
              <a:t>meters</a:t>
            </a:r>
            <a:r>
              <a:rPr lang="es-ES" sz="1400" dirty="0">
                <a:latin typeface="+mj-lt"/>
              </a:rPr>
              <a:t> of </a:t>
            </a:r>
            <a:r>
              <a:rPr lang="es-ES" sz="1400" dirty="0" err="1">
                <a:latin typeface="+mj-lt"/>
              </a:rPr>
              <a:t>length</a:t>
            </a:r>
            <a:r>
              <a:rPr lang="es-ES" sz="1400" dirty="0">
                <a:latin typeface="+mj-lt"/>
              </a:rPr>
              <a:t>.</a:t>
            </a:r>
          </a:p>
          <a:p>
            <a:pPr algn="just"/>
            <a:r>
              <a:rPr lang="es-ES" sz="1400" dirty="0" err="1">
                <a:latin typeface="+mj-lt"/>
              </a:rPr>
              <a:t>Using</a:t>
            </a:r>
            <a:r>
              <a:rPr lang="es-ES" sz="1400" dirty="0">
                <a:latin typeface="+mj-lt"/>
              </a:rPr>
              <a:t> Chile as a case </a:t>
            </a:r>
            <a:r>
              <a:rPr lang="es-ES" sz="1400" dirty="0" err="1">
                <a:latin typeface="+mj-lt"/>
              </a:rPr>
              <a:t>study</a:t>
            </a:r>
            <a:r>
              <a:rPr lang="es-ES" sz="1400" dirty="0">
                <a:latin typeface="+mj-lt"/>
              </a:rPr>
              <a:t>, </a:t>
            </a:r>
            <a:r>
              <a:rPr lang="es-ES" sz="1400" dirty="0" err="1">
                <a:latin typeface="+mj-lt"/>
              </a:rPr>
              <a:t>we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develop</a:t>
            </a:r>
            <a:r>
              <a:rPr lang="es-ES" sz="1400" dirty="0">
                <a:latin typeface="+mj-lt"/>
              </a:rPr>
              <a:t> a new </a:t>
            </a:r>
            <a:r>
              <a:rPr lang="es-ES" sz="1400" dirty="0" err="1">
                <a:latin typeface="+mj-lt"/>
              </a:rPr>
              <a:t>perspective</a:t>
            </a:r>
            <a:r>
              <a:rPr lang="es-ES" sz="1400" dirty="0">
                <a:latin typeface="+mj-lt"/>
              </a:rPr>
              <a:t> to </a:t>
            </a:r>
            <a:r>
              <a:rPr lang="es-ES" sz="1400" dirty="0" err="1">
                <a:latin typeface="+mj-lt"/>
              </a:rPr>
              <a:t>report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the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opportunities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for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artisanal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fishing</a:t>
            </a:r>
            <a:endParaRPr lang="es-ES" sz="1400" dirty="0">
              <a:latin typeface="+mj-lt"/>
            </a:endParaRPr>
          </a:p>
        </p:txBody>
      </p:sp>
      <p:pic>
        <p:nvPicPr>
          <p:cNvPr id="9" name="Imagen 8" descr="Imagen que contiene agua, barco, exterior, cielo&#10;&#10;Descripción generada automáticamente">
            <a:extLst>
              <a:ext uri="{FF2B5EF4-FFF2-40B4-BE49-F238E27FC236}">
                <a16:creationId xmlns:a16="http://schemas.microsoft.com/office/drawing/2014/main" id="{A0DB76F3-2DDF-DD09-9885-3F8691B60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3" y="5151764"/>
            <a:ext cx="2584966" cy="1571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 descr="Imagen que contiene barco, agua, exterior, cielo&#10;&#10;Descripción generada automáticamente">
            <a:extLst>
              <a:ext uri="{FF2B5EF4-FFF2-40B4-BE49-F238E27FC236}">
                <a16:creationId xmlns:a16="http://schemas.microsoft.com/office/drawing/2014/main" id="{7052EC0A-10D4-7C29-6FC3-7BBDED7463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3" y="3306037"/>
            <a:ext cx="2584966" cy="14856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2AC0DDA-B7C7-923A-928E-66FAC6764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4892" y="4323755"/>
            <a:ext cx="2432880" cy="18246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57589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10"/>
            <a:ext cx="9144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969BD64-AC35-5327-D5C9-5ECB45FB8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174" y="946779"/>
            <a:ext cx="7159411" cy="572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14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9855F18-39CF-75D1-4375-F0AD33A2B3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8D8734-1D28-CA30-EAE4-37CF57B28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776" y="1525756"/>
            <a:ext cx="4873926" cy="243618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6935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B2D8AE3-66E6-DC3F-9C2A-821E3A374B71}"/>
              </a:ext>
            </a:extLst>
          </p:cNvPr>
          <p:cNvSpPr txBox="1"/>
          <p:nvPr/>
        </p:nvSpPr>
        <p:spPr>
          <a:xfrm>
            <a:off x="2097088" y="4313238"/>
            <a:ext cx="4959350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Gracias por su atención ¿Consultas?</a:t>
            </a:r>
          </a:p>
        </p:txBody>
      </p:sp>
      <p:pic>
        <p:nvPicPr>
          <p:cNvPr id="11267" name="Picture 4" descr="conicyt.jpg">
            <a:extLst>
              <a:ext uri="{FF2B5EF4-FFF2-40B4-BE49-F238E27FC236}">
                <a16:creationId xmlns:a16="http://schemas.microsoft.com/office/drawing/2014/main" id="{C3221C0A-7A67-90CF-5410-62B3DECD5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5805488"/>
            <a:ext cx="85883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 descr="Captura de pantalla 2016-05-13 a las 4.54.49 p.m..png">
            <a:extLst>
              <a:ext uri="{FF2B5EF4-FFF2-40B4-BE49-F238E27FC236}">
                <a16:creationId xmlns:a16="http://schemas.microsoft.com/office/drawing/2014/main" id="{7A66BDAE-8785-99D5-2CAF-1951DD932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5805488"/>
            <a:ext cx="3479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>
            <a:extLst>
              <a:ext uri="{FF2B5EF4-FFF2-40B4-BE49-F238E27FC236}">
                <a16:creationId xmlns:a16="http://schemas.microsoft.com/office/drawing/2014/main" id="{04EB76EE-88C8-1F90-71D6-0ED97D56B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5805488"/>
            <a:ext cx="854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00"/>
            <a:ext cx="9144000" cy="6858000"/>
          </a:xfrm>
          <a:prstGeom prst="rect">
            <a:avLst/>
          </a:prstGeom>
        </p:spPr>
      </p:pic>
      <p:pic>
        <p:nvPicPr>
          <p:cNvPr id="5" name="Imagen 4" descr="Imagen que contiene agua, barco, exterior, cielo&#10;&#10;Descripción generada automáticamente">
            <a:extLst>
              <a:ext uri="{FF2B5EF4-FFF2-40B4-BE49-F238E27FC236}">
                <a16:creationId xmlns:a16="http://schemas.microsoft.com/office/drawing/2014/main" id="{F78C113A-1689-E415-DA8E-C3EB2AF40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14" y="2620416"/>
            <a:ext cx="2584966" cy="1571168"/>
          </a:xfrm>
          <a:prstGeom prst="rect">
            <a:avLst/>
          </a:prstGeom>
        </p:spPr>
      </p:pic>
      <p:pic>
        <p:nvPicPr>
          <p:cNvPr id="6" name="Imagen 5" descr="Imagen que contiene barco, agua, exterior, cielo&#10;&#10;Descripción generada automáticamente">
            <a:extLst>
              <a:ext uri="{FF2B5EF4-FFF2-40B4-BE49-F238E27FC236}">
                <a16:creationId xmlns:a16="http://schemas.microsoft.com/office/drawing/2014/main" id="{15D33346-4E5D-8207-182C-CD246F19ED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14" y="1182949"/>
            <a:ext cx="2584966" cy="1485613"/>
          </a:xfrm>
          <a:prstGeom prst="rect">
            <a:avLst/>
          </a:prstGeom>
        </p:spPr>
      </p:pic>
      <p:pic>
        <p:nvPicPr>
          <p:cNvPr id="7" name="Imagen 6" descr="Imagen que contiene exterior, agua, árbol, cielo&#10;&#10;Descripción generada automáticamente">
            <a:extLst>
              <a:ext uri="{FF2B5EF4-FFF2-40B4-BE49-F238E27FC236}">
                <a16:creationId xmlns:a16="http://schemas.microsoft.com/office/drawing/2014/main" id="{515CA72F-6E2E-8D8F-7A83-6F46314328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635" y="4445448"/>
            <a:ext cx="2629507" cy="17416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D28BF07-0EE2-A165-5D34-9FB8EFB1E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820" y="1374764"/>
            <a:ext cx="4334867" cy="249130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8C7756-3C6B-5DB1-8707-2414527BD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3533" y="4214828"/>
            <a:ext cx="1965154" cy="147386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F4EB3EF-83AB-136B-22D8-E4CCD4737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8757" y="4103215"/>
            <a:ext cx="2432880" cy="182466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DC97B84-0393-ED7A-E3D1-BF561F74C6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819" b="2276"/>
          <a:stretch/>
        </p:blipFill>
        <p:spPr>
          <a:xfrm>
            <a:off x="286765" y="4951761"/>
            <a:ext cx="2546375" cy="14323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F907E43-E3D9-DE0B-A5DE-C6EE533F09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63728" y="1374764"/>
            <a:ext cx="1873253" cy="140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08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00"/>
            <a:ext cx="9144000" cy="6858000"/>
          </a:xfrm>
          <a:prstGeom prst="rect">
            <a:avLst/>
          </a:prstGeom>
        </p:spPr>
      </p:pic>
      <p:pic>
        <p:nvPicPr>
          <p:cNvPr id="5" name="Imagen 4" descr="Imagen que contiene agua, barco, exterior, cielo&#10;&#10;Descripción generada automáticamente">
            <a:extLst>
              <a:ext uri="{FF2B5EF4-FFF2-40B4-BE49-F238E27FC236}">
                <a16:creationId xmlns:a16="http://schemas.microsoft.com/office/drawing/2014/main" id="{F78C113A-1689-E415-DA8E-C3EB2AF40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14" y="2620416"/>
            <a:ext cx="2584966" cy="1571168"/>
          </a:xfrm>
          <a:prstGeom prst="rect">
            <a:avLst/>
          </a:prstGeom>
        </p:spPr>
      </p:pic>
      <p:pic>
        <p:nvPicPr>
          <p:cNvPr id="6" name="Imagen 5" descr="Imagen que contiene barco, agua, exterior, cielo&#10;&#10;Descripción generada automáticamente">
            <a:extLst>
              <a:ext uri="{FF2B5EF4-FFF2-40B4-BE49-F238E27FC236}">
                <a16:creationId xmlns:a16="http://schemas.microsoft.com/office/drawing/2014/main" id="{15D33346-4E5D-8207-182C-CD246F19ED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14" y="1182949"/>
            <a:ext cx="2584966" cy="1485613"/>
          </a:xfrm>
          <a:prstGeom prst="rect">
            <a:avLst/>
          </a:prstGeom>
        </p:spPr>
      </p:pic>
      <p:pic>
        <p:nvPicPr>
          <p:cNvPr id="7" name="Imagen 6" descr="Imagen que contiene exterior, agua, árbol, cielo&#10;&#10;Descripción generada automáticamente">
            <a:extLst>
              <a:ext uri="{FF2B5EF4-FFF2-40B4-BE49-F238E27FC236}">
                <a16:creationId xmlns:a16="http://schemas.microsoft.com/office/drawing/2014/main" id="{515CA72F-6E2E-8D8F-7A83-6F46314328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635" y="4445448"/>
            <a:ext cx="2629507" cy="17416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D28BF07-0EE2-A165-5D34-9FB8EFB1E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820" y="1374764"/>
            <a:ext cx="4334867" cy="249130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8C7756-3C6B-5DB1-8707-2414527BD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3533" y="4214828"/>
            <a:ext cx="1965154" cy="147386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F4EB3EF-83AB-136B-22D8-E4CCD4737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8757" y="4103215"/>
            <a:ext cx="2432880" cy="182466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DC97B84-0393-ED7A-E3D1-BF561F74C6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819" b="2276"/>
          <a:stretch/>
        </p:blipFill>
        <p:spPr>
          <a:xfrm>
            <a:off x="286765" y="4951761"/>
            <a:ext cx="2546375" cy="14323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F907E43-E3D9-DE0B-A5DE-C6EE533F09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63728" y="1374764"/>
            <a:ext cx="1873253" cy="140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63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3" y="-22619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343" y="-22619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b="1" dirty="0" err="1">
                <a:solidFill>
                  <a:schemeClr val="bg1"/>
                </a:solidFill>
              </a:rPr>
              <a:t>Motivation</a:t>
            </a:r>
            <a:r>
              <a:rPr lang="es-ES" sz="4000" b="1" dirty="0">
                <a:solidFill>
                  <a:schemeClr val="bg1"/>
                </a:solidFill>
              </a:rPr>
              <a:t> of </a:t>
            </a:r>
            <a:r>
              <a:rPr lang="es-ES" sz="4000" b="1" dirty="0" err="1">
                <a:solidFill>
                  <a:schemeClr val="bg1"/>
                </a:solidFill>
              </a:rPr>
              <a:t>the</a:t>
            </a:r>
            <a:r>
              <a:rPr lang="es-ES" sz="4000" b="1" dirty="0">
                <a:solidFill>
                  <a:schemeClr val="bg1"/>
                </a:solidFill>
              </a:rPr>
              <a:t> </a:t>
            </a:r>
            <a:r>
              <a:rPr lang="es-ES" sz="4000" b="1" dirty="0" err="1">
                <a:solidFill>
                  <a:schemeClr val="bg1"/>
                </a:solidFill>
              </a:rPr>
              <a:t>study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33863" cy="4351338"/>
          </a:xfrm>
        </p:spPr>
        <p:txBody>
          <a:bodyPr/>
          <a:lstStyle/>
          <a:p>
            <a:r>
              <a:rPr lang="es-ES" dirty="0" err="1"/>
              <a:t>There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increasing</a:t>
            </a:r>
            <a:r>
              <a:rPr lang="es-ES" dirty="0"/>
              <a:t> </a:t>
            </a:r>
            <a:r>
              <a:rPr lang="es-ES" dirty="0" err="1"/>
              <a:t>need</a:t>
            </a:r>
            <a:r>
              <a:rPr lang="es-ES" dirty="0"/>
              <a:t> to </a:t>
            </a:r>
            <a:r>
              <a:rPr lang="es-ES" dirty="0" err="1"/>
              <a:t>inform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health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marine socio-</a:t>
            </a:r>
            <a:r>
              <a:rPr lang="es-ES" dirty="0" err="1"/>
              <a:t>ecosystems</a:t>
            </a:r>
            <a:endParaRPr lang="es-ES" dirty="0"/>
          </a:p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need</a:t>
            </a:r>
            <a:r>
              <a:rPr lang="es-ES" dirty="0"/>
              <a:t> to </a:t>
            </a:r>
            <a:r>
              <a:rPr lang="es-ES" dirty="0" err="1"/>
              <a:t>report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indicators</a:t>
            </a:r>
            <a:r>
              <a:rPr lang="es-ES" dirty="0"/>
              <a:t>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inform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multidimensionality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fisheries</a:t>
            </a:r>
            <a:r>
              <a:rPr lang="es-ES" dirty="0"/>
              <a:t>: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complex</a:t>
            </a:r>
            <a:r>
              <a:rPr lang="es-ES" dirty="0"/>
              <a:t> socio-</a:t>
            </a:r>
            <a:r>
              <a:rPr lang="es-ES" dirty="0" err="1"/>
              <a:t>ecological</a:t>
            </a:r>
            <a:r>
              <a:rPr lang="es-ES" dirty="0"/>
              <a:t> </a:t>
            </a:r>
            <a:r>
              <a:rPr lang="es-ES" dirty="0" err="1"/>
              <a:t>system</a:t>
            </a:r>
            <a:endParaRPr lang="es-ES" dirty="0"/>
          </a:p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Ocean</a:t>
            </a:r>
            <a:r>
              <a:rPr lang="es-ES" dirty="0"/>
              <a:t> </a:t>
            </a:r>
            <a:r>
              <a:rPr lang="es-ES" dirty="0" err="1"/>
              <a:t>Health</a:t>
            </a:r>
            <a:r>
              <a:rPr lang="es-ES" dirty="0"/>
              <a:t> </a:t>
            </a:r>
            <a:r>
              <a:rPr lang="es-ES" dirty="0" err="1"/>
              <a:t>Index</a:t>
            </a:r>
            <a:r>
              <a:rPr lang="es-ES" dirty="0"/>
              <a:t> as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index</a:t>
            </a:r>
            <a:r>
              <a:rPr lang="es-ES" dirty="0"/>
              <a:t> to </a:t>
            </a:r>
            <a:r>
              <a:rPr lang="es-ES" dirty="0" err="1"/>
              <a:t>report</a:t>
            </a:r>
            <a:r>
              <a:rPr lang="es-ES" dirty="0"/>
              <a:t> at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scales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92494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851</TotalTime>
  <Words>406</Words>
  <Application>Microsoft Office PowerPoint</Application>
  <PresentationFormat>Presentación en pantalla (4:3)</PresentationFormat>
  <Paragraphs>58</Paragraphs>
  <Slides>14</Slides>
  <Notes>2</Notes>
  <HiddenSlides>4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Futura Md BT</vt:lpstr>
      <vt:lpstr>gobCL</vt:lpstr>
      <vt:lpstr>Lucida Bright</vt:lpstr>
      <vt:lpstr>Times New Roman</vt:lpstr>
      <vt:lpstr>Tema de Office</vt:lpstr>
      <vt:lpstr>4_Office Theme</vt:lpstr>
      <vt:lpstr>1_Office Theme</vt:lpstr>
      <vt:lpstr>Presentación de PowerPoint</vt:lpstr>
      <vt:lpstr>Presentación de PowerPoint</vt:lpstr>
      <vt:lpstr>The problem to tackle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Motivation of the study</vt:lpstr>
      <vt:lpstr>The OHI perspective for Artisanal fishing opportunities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Luís Outeiro</dc:creator>
  <cp:lastModifiedBy>Jonathan Arcos Aguilar</cp:lastModifiedBy>
  <cp:revision>16</cp:revision>
  <dcterms:created xsi:type="dcterms:W3CDTF">2023-06-15T15:36:46Z</dcterms:created>
  <dcterms:modified xsi:type="dcterms:W3CDTF">2023-06-24T01:45:39Z</dcterms:modified>
</cp:coreProperties>
</file>